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6" r:id="rId2"/>
    <p:sldId id="263" r:id="rId3"/>
    <p:sldId id="257" r:id="rId4"/>
    <p:sldId id="261" r:id="rId5"/>
    <p:sldId id="270" r:id="rId6"/>
    <p:sldId id="272" r:id="rId7"/>
    <p:sldId id="273" r:id="rId8"/>
    <p:sldId id="258" r:id="rId9"/>
    <p:sldId id="260" r:id="rId10"/>
    <p:sldId id="267" r:id="rId11"/>
    <p:sldId id="275" r:id="rId12"/>
    <p:sldId id="264" r:id="rId13"/>
    <p:sldId id="268" r:id="rId14"/>
    <p:sldId id="265" r:id="rId15"/>
    <p:sldId id="278" r:id="rId16"/>
    <p:sldId id="277" r:id="rId17"/>
    <p:sldId id="269" r:id="rId18"/>
    <p:sldId id="279" r:id="rId19"/>
    <p:sldId id="274" r:id="rId20"/>
    <p:sldId id="276" r:id="rId21"/>
    <p:sldId id="280" r:id="rId2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8A8A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168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674F3D-BD32-4778-BD6A-A6E50C45F655}" type="datetimeFigureOut">
              <a:rPr lang="ko-KR" altLang="en-US" smtClean="0"/>
              <a:t>2020-02-06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C7D9F9-C643-46FA-B9C6-9DBE225DF0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40782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C7D9F9-C643-46FA-B9C6-9DBE225DF020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83030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A1CCD-F074-427C-A04B-96D67DB3D6B3}" type="datetime1">
              <a:rPr lang="ko-KR" altLang="en-US" smtClean="0"/>
              <a:t>2020-02-06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Copyright(c)2020. All rights reserved by Kyungho.lee.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41478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66A92-59E5-4011-9BD6-597E888A2283}" type="datetime1">
              <a:rPr lang="ko-KR" altLang="en-US" smtClean="0"/>
              <a:t>2020-02-06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Copyright(c)2020. All rights reserved by Kyungho.lee.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31565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8A7E2-916D-4390-9042-65AED9BE76F9}" type="datetime1">
              <a:rPr lang="ko-KR" altLang="en-US" smtClean="0"/>
              <a:t>2020-02-06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Copyright(c)2020. All rights reserved by Kyungho.lee.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48849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5224A-573A-45E2-8CB5-F9B139B6195F}" type="datetime1">
              <a:rPr lang="ko-KR" altLang="en-US" smtClean="0"/>
              <a:t>2020-02-06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Copyright(c)2020. All rights reserved by Kyungho.lee.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87529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98657"/>
          </a:xfrm>
        </p:spPr>
        <p:txBody>
          <a:bodyPr>
            <a:normAutofit/>
          </a:bodyPr>
          <a:lstStyle>
            <a:lvl1pPr>
              <a:defRPr sz="3600" b="1" u="none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="1"/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A31F0-DC5C-45F6-BF16-81D1F0F2C2F7}" type="datetime1">
              <a:rPr lang="ko-KR" altLang="en-US" smtClean="0"/>
              <a:t>2020-02-06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Copyright(c)2020. All rights reserved by Kyungho.lee.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1" name="직선 연결선 10"/>
          <p:cNvCxnSpPr/>
          <p:nvPr userDrawn="1"/>
        </p:nvCxnSpPr>
        <p:spPr>
          <a:xfrm>
            <a:off x="838200" y="1211283"/>
            <a:ext cx="10515600" cy="0"/>
          </a:xfrm>
          <a:prstGeom prst="line">
            <a:avLst/>
          </a:prstGeom>
          <a:ln w="28575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28880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98657"/>
          </a:xfrm>
        </p:spPr>
        <p:txBody>
          <a:bodyPr>
            <a:normAutofit/>
          </a:bodyPr>
          <a:lstStyle>
            <a:lvl1pPr>
              <a:defRPr sz="3600" b="1" u="none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="1"/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A31F0-DC5C-45F6-BF16-81D1F0F2C2F7}" type="datetime1">
              <a:rPr lang="ko-KR" altLang="en-US" smtClean="0"/>
              <a:t>2020-02-06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Copyright(c)2020. All rights reserved by Kyungho.lee.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제목 1"/>
          <p:cNvSpPr txBox="1">
            <a:spLocks/>
          </p:cNvSpPr>
          <p:nvPr userDrawn="1"/>
        </p:nvSpPr>
        <p:spPr>
          <a:xfrm>
            <a:off x="838200" y="1306286"/>
            <a:ext cx="10515600" cy="3768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b="1" u="sng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u="none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8681563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9B244-343C-4531-81F5-6EE4B6B9D173}" type="datetime1">
              <a:rPr lang="ko-KR" altLang="en-US" smtClean="0"/>
              <a:t>2020-02-06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Copyright(c)2020. All rights reserved by Kyungho.lee.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71800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103400-27FA-4D61-B0B9-3F1A8B5C5006}" type="datetime1">
              <a:rPr lang="ko-KR" altLang="en-US" smtClean="0"/>
              <a:t>2020-02-06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Copyright(c)2020. All rights reserved by Kyungho.lee.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2292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34082-45DD-4904-96B5-0C79FAC13806}" type="datetime1">
              <a:rPr lang="ko-KR" altLang="en-US" smtClean="0"/>
              <a:t>2020-02-06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Copyright(c)2020. All rights reserved by Kyungho.lee.</a:t>
            </a:r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25945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A8F34-E616-4AB3-8687-320DA4E177D5}" type="datetime1">
              <a:rPr lang="ko-KR" altLang="en-US" smtClean="0"/>
              <a:t>2020-02-06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Copyright(c)2020. All rights reserved by Kyungho.lee.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60766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6D0E64-111E-4035-B499-C5BC1A212A70}" type="datetime1">
              <a:rPr lang="ko-KR" altLang="en-US" smtClean="0"/>
              <a:t>2020-02-06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Copyright(c)2020. All rights reserved by Kyungho.lee.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04554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E91AD-36CD-4A4C-BEC1-A287AFEE31A7}" type="datetime1">
              <a:rPr lang="ko-KR" altLang="en-US" smtClean="0"/>
              <a:t>2020-02-06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Copyright(c)2020. All rights reserved by Kyungho.lee.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91921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402353-221A-4326-A5EB-68864CD9DD83}" type="datetime1">
              <a:rPr lang="ko-KR" altLang="en-US" smtClean="0"/>
              <a:t>2020-02-06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ko-KR"/>
              <a:t>Copyright(c)2020. All rights reserved by Kyungho.lee.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24457D-3F5D-4D68-9E2B-BEDE4E031B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64920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7" Type="http://schemas.microsoft.com/office/2007/relationships/hdphoto" Target="../media/hdphoto1.wdp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1008" y="-17953"/>
            <a:ext cx="6729984" cy="6893906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Concept design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Review</a:t>
            </a:r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Copyright(c)2020. All rights reserved by </a:t>
            </a:r>
            <a:r>
              <a:rPr lang="en-US" altLang="ko-KR" dirty="0" err="1"/>
              <a:t>Kyungho.lee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1</a:t>
            </a:fld>
            <a:endParaRPr lang="ko-KR" altLang="en-US" dirty="0"/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ACD4-451B-4063-8127-CBF3A2444CC7}" type="datetime1">
              <a:rPr lang="ko-KR" altLang="en-US" smtClean="0"/>
              <a:t>2020-02-06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70878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캐릭터 디자인 </a:t>
            </a:r>
            <a:r>
              <a:rPr lang="ko-KR" altLang="en-US" dirty="0" err="1"/>
              <a:t>컨셉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153400" y="1343168"/>
            <a:ext cx="3200400" cy="5013181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캐릭터의 특징이 잘 표현되는 등신대를 선택합니다</a:t>
            </a:r>
            <a:r>
              <a:rPr lang="en-US" altLang="ko-KR" sz="2000" dirty="0"/>
              <a:t>.</a:t>
            </a:r>
          </a:p>
          <a:p>
            <a:r>
              <a:rPr lang="en-US" altLang="ko-KR" sz="2000" dirty="0" smtClean="0"/>
              <a:t>3</a:t>
            </a:r>
            <a:r>
              <a:rPr lang="ko-KR" altLang="en-US" sz="2000" dirty="0" smtClean="0"/>
              <a:t>등신 </a:t>
            </a:r>
            <a:r>
              <a:rPr lang="ko-KR" altLang="en-US" sz="2000" dirty="0"/>
              <a:t>정도 제안</a:t>
            </a:r>
            <a:endParaRPr lang="en-US" altLang="ko-KR" sz="2000" dirty="0"/>
          </a:p>
          <a:p>
            <a:endParaRPr lang="ko-KR" altLang="en-US" sz="200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A31F0-DC5C-45F6-BF16-81D1F0F2C2F7}" type="datetime1">
              <a:rPr lang="ko-KR" altLang="en-US" smtClean="0"/>
              <a:t>2020-02-06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Copyright(c)2020. All rights reserved by Kyungho.lee.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10</a:t>
            </a:fld>
            <a:endParaRPr lang="ko-KR" altLang="en-US"/>
          </a:p>
        </p:txBody>
      </p:sp>
      <p:pic>
        <p:nvPicPr>
          <p:cNvPr id="1026" name="Picture 2" descr=" 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482" y="1343170"/>
            <a:ext cx="2677845" cy="2677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#animefigh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0580" y="1343169"/>
            <a:ext cx="2624542" cy="2734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s://i.pinimg.com/474x/25/a3/61/25a36101a3a952ec847437707ad58bcb--pixel-characters-pixel-art-game-character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929" y="4047517"/>
            <a:ext cx="2623673" cy="2308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4794738" y="2679599"/>
            <a:ext cx="656494" cy="134141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83081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액션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608064" y="1825625"/>
            <a:ext cx="4745736" cy="4351338"/>
          </a:xfrm>
        </p:spPr>
        <p:txBody>
          <a:bodyPr>
            <a:normAutofit fontScale="55000" lnSpcReduction="20000"/>
          </a:bodyPr>
          <a:lstStyle/>
          <a:p>
            <a:pPr>
              <a:lnSpc>
                <a:spcPct val="160000"/>
              </a:lnSpc>
            </a:pPr>
            <a:r>
              <a:rPr lang="ko-KR" altLang="en-US" dirty="0"/>
              <a:t>장비를 조합해서 액션을 활성화 합니다</a:t>
            </a:r>
            <a:r>
              <a:rPr lang="en-US" altLang="ko-KR" dirty="0"/>
              <a:t>.</a:t>
            </a:r>
          </a:p>
          <a:p>
            <a:pPr marL="0" indent="0">
              <a:lnSpc>
                <a:spcPct val="160000"/>
              </a:lnSpc>
              <a:buNone/>
            </a:pPr>
            <a:r>
              <a:rPr lang="en-US" altLang="ko-KR" dirty="0"/>
              <a:t>Ex)</a:t>
            </a:r>
          </a:p>
          <a:p>
            <a:pPr>
              <a:lnSpc>
                <a:spcPct val="160000"/>
              </a:lnSpc>
            </a:pPr>
            <a:r>
              <a:rPr lang="ko-KR" altLang="en-US" dirty="0"/>
              <a:t>기본무기 </a:t>
            </a:r>
            <a:r>
              <a:rPr lang="en-US" altLang="ko-KR" dirty="0"/>
              <a:t>+ </a:t>
            </a:r>
            <a:r>
              <a:rPr lang="ko-KR" altLang="en-US" dirty="0" err="1"/>
              <a:t>워프프라즈마</a:t>
            </a:r>
            <a:r>
              <a:rPr lang="ko-KR" altLang="en-US" dirty="0"/>
              <a:t>   </a:t>
            </a:r>
            <a:r>
              <a:rPr lang="en-US" altLang="ko-KR" dirty="0"/>
              <a:t>= </a:t>
            </a:r>
            <a:r>
              <a:rPr lang="ko-KR" altLang="en-US" dirty="0" err="1"/>
              <a:t>자리바꾸기</a:t>
            </a:r>
            <a:r>
              <a:rPr lang="ko-KR" altLang="en-US" dirty="0"/>
              <a:t> 액션</a:t>
            </a:r>
            <a:endParaRPr lang="en-US" altLang="ko-KR" dirty="0"/>
          </a:p>
          <a:p>
            <a:pPr>
              <a:lnSpc>
                <a:spcPct val="160000"/>
              </a:lnSpc>
            </a:pPr>
            <a:r>
              <a:rPr lang="ko-KR" altLang="en-US" dirty="0"/>
              <a:t>기본무기 </a:t>
            </a:r>
            <a:r>
              <a:rPr lang="en-US" altLang="ko-KR" dirty="0"/>
              <a:t>+ </a:t>
            </a:r>
            <a:r>
              <a:rPr lang="ko-KR" altLang="en-US" dirty="0" err="1"/>
              <a:t>프로즌가스</a:t>
            </a:r>
            <a:r>
              <a:rPr lang="ko-KR" altLang="en-US" dirty="0"/>
              <a:t>      </a:t>
            </a:r>
            <a:r>
              <a:rPr lang="en-US" altLang="ko-KR" dirty="0"/>
              <a:t>= </a:t>
            </a:r>
            <a:r>
              <a:rPr lang="ko-KR" altLang="en-US" dirty="0" err="1"/>
              <a:t>일시정지</a:t>
            </a:r>
            <a:r>
              <a:rPr lang="ko-KR" altLang="en-US" dirty="0"/>
              <a:t> 액션</a:t>
            </a:r>
            <a:endParaRPr lang="en-US" altLang="ko-KR" dirty="0"/>
          </a:p>
          <a:p>
            <a:pPr>
              <a:lnSpc>
                <a:spcPct val="160000"/>
              </a:lnSpc>
            </a:pPr>
            <a:r>
              <a:rPr lang="ko-KR" altLang="en-US" dirty="0"/>
              <a:t>근거리무기 </a:t>
            </a:r>
            <a:r>
              <a:rPr lang="en-US" altLang="ko-KR" dirty="0"/>
              <a:t>+ </a:t>
            </a:r>
            <a:r>
              <a:rPr lang="ko-KR" altLang="en-US" dirty="0"/>
              <a:t>펄스기어       </a:t>
            </a:r>
            <a:r>
              <a:rPr lang="en-US" altLang="ko-KR" dirty="0"/>
              <a:t>= </a:t>
            </a:r>
            <a:r>
              <a:rPr lang="ko-KR" altLang="en-US" dirty="0"/>
              <a:t>튕겨내기 액션</a:t>
            </a:r>
            <a:r>
              <a:rPr lang="en-US" altLang="ko-KR" dirty="0"/>
              <a:t> </a:t>
            </a:r>
          </a:p>
          <a:p>
            <a:pPr>
              <a:lnSpc>
                <a:spcPct val="160000"/>
              </a:lnSpc>
            </a:pPr>
            <a:endParaRPr lang="en-US" altLang="ko-KR" dirty="0"/>
          </a:p>
          <a:p>
            <a:pPr marL="0" indent="0">
              <a:lnSpc>
                <a:spcPct val="160000"/>
              </a:lnSpc>
              <a:buNone/>
            </a:pPr>
            <a:r>
              <a:rPr lang="en-US" altLang="ko-KR" dirty="0"/>
              <a:t>  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A31F0-DC5C-45F6-BF16-81D1F0F2C2F7}" type="datetime1">
              <a:rPr lang="ko-KR" altLang="en-US" smtClean="0"/>
              <a:t>2020-02-06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Copyright(c)2020. All rights reserved by Kyungho.lee.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11</a:t>
            </a:fld>
            <a:endParaRPr lang="ko-KR" altLang="en-US"/>
          </a:p>
        </p:txBody>
      </p:sp>
      <p:pic>
        <p:nvPicPr>
          <p:cNvPr id="7" name="Picture 4" descr="#animefight">
            <a:extLst>
              <a:ext uri="{FF2B5EF4-FFF2-40B4-BE49-F238E27FC236}">
                <a16:creationId xmlns:a16="http://schemas.microsoft.com/office/drawing/2014/main" xmlns="" id="{BC150ACB-0D7A-4E6B-8DA4-D23A69DFB6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212" t="47554" r="15882"/>
          <a:stretch/>
        </p:blipFill>
        <p:spPr bwMode="auto">
          <a:xfrm>
            <a:off x="923453" y="1608736"/>
            <a:ext cx="706171" cy="1434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#animefight">
            <a:extLst>
              <a:ext uri="{FF2B5EF4-FFF2-40B4-BE49-F238E27FC236}">
                <a16:creationId xmlns:a16="http://schemas.microsoft.com/office/drawing/2014/main" xmlns="" id="{98B0AFAD-AB16-4528-A830-816DF7AA91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212" t="47554" r="15882"/>
          <a:stretch/>
        </p:blipFill>
        <p:spPr bwMode="auto">
          <a:xfrm>
            <a:off x="923453" y="3042956"/>
            <a:ext cx="706171" cy="1434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#animefight">
            <a:extLst>
              <a:ext uri="{FF2B5EF4-FFF2-40B4-BE49-F238E27FC236}">
                <a16:creationId xmlns:a16="http://schemas.microsoft.com/office/drawing/2014/main" xmlns="" id="{271049E1-B7DC-49A4-89A6-4044ACDF02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212" t="47554" r="15882"/>
          <a:stretch/>
        </p:blipFill>
        <p:spPr bwMode="auto">
          <a:xfrm>
            <a:off x="923453" y="4532154"/>
            <a:ext cx="706171" cy="1434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43341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49BB7FEC-DCA4-4752-87AD-314D60732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캐릭터 컨셉</a:t>
            </a:r>
            <a:r>
              <a:rPr lang="en-US" altLang="ko-KR" dirty="0"/>
              <a:t>(NPC)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2315933C-47F3-45FE-A1D3-2F6EAA493D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53400" y="1294646"/>
            <a:ext cx="3200400" cy="5061704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기계에 의존하지만 로봇에 대한 반감을 </a:t>
            </a:r>
            <a:r>
              <a:rPr lang="ko-KR" altLang="en-US" sz="2000" dirty="0" err="1"/>
              <a:t>가진집단으로</a:t>
            </a:r>
            <a:r>
              <a:rPr lang="ko-KR" altLang="en-US" sz="2000" dirty="0"/>
              <a:t> 에너지원을 확보하기 위해 정부와 </a:t>
            </a:r>
            <a:r>
              <a:rPr lang="ko-KR" altLang="en-US" sz="2000" dirty="0" err="1"/>
              <a:t>대치중</a:t>
            </a:r>
            <a:endParaRPr lang="en-US" altLang="ko-KR" sz="2000" dirty="0"/>
          </a:p>
          <a:p>
            <a:r>
              <a:rPr lang="ko-KR" altLang="en-US" sz="2000" dirty="0"/>
              <a:t>현재 사이버하트를 탈취해 핵심기술을 알아내고 있음</a:t>
            </a:r>
            <a:r>
              <a:rPr lang="en-US" altLang="ko-KR" sz="2000" dirty="0"/>
              <a:t>.</a:t>
            </a:r>
          </a:p>
          <a:p>
            <a:r>
              <a:rPr lang="ko-KR" altLang="en-US" sz="2000" dirty="0"/>
              <a:t>전투로봇을 컨트롤 하며 직접적인 전투를 선호한다</a:t>
            </a:r>
            <a:r>
              <a:rPr lang="en-US" altLang="ko-KR" sz="2000" dirty="0"/>
              <a:t>.</a:t>
            </a:r>
            <a:r>
              <a:rPr lang="ko-KR" altLang="en-US" sz="2000" dirty="0"/>
              <a:t> 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EB49587E-050B-471E-ACC8-0AC6ADC7B6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A31F0-DC5C-45F6-BF16-81D1F0F2C2F7}" type="datetime1">
              <a:rPr lang="ko-KR" altLang="en-US" smtClean="0"/>
              <a:t>2020-02-06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B56113BA-BECC-45DD-9CCA-C7CAA47C3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Copyright(c)2020. All rights reserved by Kyungho.lee.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99C9CEFC-7ACE-40D8-A850-FA65E1A6B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12</a:t>
            </a:fld>
            <a:endParaRPr lang="ko-KR" altLang="en-US"/>
          </a:p>
        </p:txBody>
      </p:sp>
      <p:pic>
        <p:nvPicPr>
          <p:cNvPr id="2052" name="Picture 4" descr="1080x2160 Cyberpunk 2077, The Witcher, Geralt of Rivia, game wallpaper">
            <a:extLst>
              <a:ext uri="{FF2B5EF4-FFF2-40B4-BE49-F238E27FC236}">
                <a16:creationId xmlns:a16="http://schemas.microsoft.com/office/drawing/2014/main" xmlns="" id="{B2AFFE3A-56AD-4834-B758-A8A6BEDBA4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975" y="1294647"/>
            <a:ext cx="2055137" cy="4110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Alita: Battle Angel (2019) Phone Wallpaper | Moviemania">
            <a:extLst>
              <a:ext uri="{FF2B5EF4-FFF2-40B4-BE49-F238E27FC236}">
                <a16:creationId xmlns:a16="http://schemas.microsoft.com/office/drawing/2014/main" xmlns="" id="{B2FEA274-5A79-49ED-9720-FA205010D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1221" y="1294646"/>
            <a:ext cx="2311077" cy="4110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Return to the main poster page for Alita: Battle Angel (#21 of 26)">
            <a:extLst>
              <a:ext uri="{FF2B5EF4-FFF2-40B4-BE49-F238E27FC236}">
                <a16:creationId xmlns:a16="http://schemas.microsoft.com/office/drawing/2014/main" xmlns="" id="{521F1117-56DB-483A-8E80-ED73F147A4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0407" y="1294646"/>
            <a:ext cx="2567970" cy="4110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47674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캐릭터 디자인 컨셉</a:t>
            </a:r>
            <a:r>
              <a:rPr lang="en-US" altLang="ko-KR" dirty="0"/>
              <a:t>(NPC)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436386" y="1825625"/>
            <a:ext cx="3917413" cy="4351338"/>
          </a:xfrm>
        </p:spPr>
        <p:txBody>
          <a:bodyPr>
            <a:normAutofit/>
          </a:bodyPr>
          <a:lstStyle/>
          <a:p>
            <a:r>
              <a:rPr lang="en-US" altLang="ko-KR" sz="2000" dirty="0"/>
              <a:t>NPC(mob)</a:t>
            </a:r>
            <a:r>
              <a:rPr lang="ko-KR" altLang="en-US" sz="2000" dirty="0"/>
              <a:t>는 </a:t>
            </a:r>
            <a:r>
              <a:rPr lang="ko-KR" altLang="en-US" sz="2000" dirty="0" err="1"/>
              <a:t>휴머로이드형과</a:t>
            </a:r>
            <a:r>
              <a:rPr lang="ko-KR" altLang="en-US" sz="2000" dirty="0"/>
              <a:t> 단순공격로봇형태로 구성</a:t>
            </a:r>
            <a:endParaRPr lang="en-US" altLang="ko-KR" sz="2000" dirty="0"/>
          </a:p>
          <a:p>
            <a:r>
              <a:rPr lang="ko-KR" altLang="en-US" sz="2000" dirty="0" err="1"/>
              <a:t>휴머로이드</a:t>
            </a:r>
            <a:r>
              <a:rPr lang="ko-KR" altLang="en-US" sz="2000" dirty="0"/>
              <a:t> </a:t>
            </a:r>
            <a:r>
              <a:rPr lang="en-US" altLang="ko-KR" sz="2000" dirty="0"/>
              <a:t>(</a:t>
            </a:r>
            <a:r>
              <a:rPr lang="ko-KR" altLang="en-US" sz="2000" dirty="0"/>
              <a:t>중간보스</a:t>
            </a:r>
            <a:r>
              <a:rPr lang="en-US" altLang="ko-KR" sz="2000" dirty="0"/>
              <a:t>)</a:t>
            </a:r>
          </a:p>
          <a:p>
            <a:r>
              <a:rPr lang="ko-KR" altLang="en-US" sz="2000" dirty="0"/>
              <a:t> 공격로봇 </a:t>
            </a:r>
            <a:r>
              <a:rPr lang="en-US" altLang="ko-KR" sz="2000" dirty="0"/>
              <a:t>(</a:t>
            </a:r>
            <a:r>
              <a:rPr lang="ko-KR" altLang="en-US" sz="2000" dirty="0" err="1"/>
              <a:t>드론형태</a:t>
            </a:r>
            <a:r>
              <a:rPr lang="en-US" altLang="ko-KR" sz="2000" dirty="0"/>
              <a:t>)</a:t>
            </a:r>
            <a:endParaRPr lang="ko-KR" altLang="en-US" sz="200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A31F0-DC5C-45F6-BF16-81D1F0F2C2F7}" type="datetime1">
              <a:rPr lang="ko-KR" altLang="en-US" smtClean="0"/>
              <a:t>2020-02-06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Copyright(c)2020. All rights reserved by Kyungho.lee.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13</a:t>
            </a:fld>
            <a:endParaRPr lang="ko-KR" altLang="en-US"/>
          </a:p>
        </p:txBody>
      </p:sp>
      <p:pic>
        <p:nvPicPr>
          <p:cNvPr id="2050" name="Picture 2" descr="Destiny Siva Raid Armor by KevinRaganit.deviantart.com on @DeviantAr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6865" y="1612494"/>
            <a:ext cx="1844919" cy="2454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Drawn pixel art game art #221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3680" y="1577926"/>
            <a:ext cx="969840" cy="1454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pixeloutput:  BrainBot Mk-VI by vierbi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374" y="4297647"/>
            <a:ext cx="2247900" cy="1924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vierbit hashtag on Twitter taake a 7 dy FREE testdrive with our e-learning course software today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3179" y="5054770"/>
            <a:ext cx="1576022" cy="1166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drones design,drones technology,drones concept,drones diy,drones camera #dronesconcept">
            <a:extLst>
              <a:ext uri="{FF2B5EF4-FFF2-40B4-BE49-F238E27FC236}">
                <a16:creationId xmlns:a16="http://schemas.microsoft.com/office/drawing/2014/main" xmlns="" id="{BA6878EA-D8AB-45F2-A4FC-0F94D2B903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9106" y="4478468"/>
            <a:ext cx="1069606" cy="174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94235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95E21B72-A0A7-4B5D-ADBF-79A1AE5FD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Character (Boss) </a:t>
            </a:r>
            <a:r>
              <a:rPr lang="ko-KR" altLang="en-US" dirty="0"/>
              <a:t>전투형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C653D6E9-9209-49DA-94B4-7BDA822FFD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46890" y="1403287"/>
            <a:ext cx="3662344" cy="4773676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탑승형태 외형은 동물이 연상되는 형태</a:t>
            </a:r>
            <a:endParaRPr lang="en-US" altLang="ko-KR" sz="2000" dirty="0"/>
          </a:p>
          <a:p>
            <a:r>
              <a:rPr lang="ko-KR" altLang="en-US" sz="2000" dirty="0"/>
              <a:t>크기는 캐릭터의 </a:t>
            </a:r>
            <a:r>
              <a:rPr lang="en-US" altLang="ko-KR" sz="2000" dirty="0"/>
              <a:t>3</a:t>
            </a:r>
            <a:r>
              <a:rPr lang="ko-KR" altLang="en-US" sz="2000" dirty="0"/>
              <a:t>배정도 </a:t>
            </a:r>
            <a:endParaRPr lang="en-US" altLang="ko-KR" sz="2000" dirty="0"/>
          </a:p>
          <a:p>
            <a:r>
              <a:rPr lang="ko-KR" altLang="en-US" sz="2000" dirty="0"/>
              <a:t>원거리 공격과 범위공격 위주</a:t>
            </a:r>
            <a:endParaRPr lang="en-US" altLang="ko-KR" sz="2000" dirty="0"/>
          </a:p>
          <a:p>
            <a:r>
              <a:rPr lang="ko-KR" altLang="en-US" sz="2000" dirty="0"/>
              <a:t>플레이어의 이동을 제한하는 스킬</a:t>
            </a:r>
            <a:endParaRPr lang="en-US" altLang="ko-KR" sz="2000" dirty="0"/>
          </a:p>
          <a:p>
            <a:pPr marL="0" indent="0">
              <a:buNone/>
            </a:pPr>
            <a:r>
              <a:rPr lang="en-US" altLang="ko-KR" sz="2000" dirty="0"/>
              <a:t>(</a:t>
            </a:r>
            <a:r>
              <a:rPr lang="ko-KR" altLang="en-US" sz="2000" dirty="0"/>
              <a:t>타일이 붕괴되거나 타일에 이동을 </a:t>
            </a:r>
            <a:r>
              <a:rPr lang="ko-KR" altLang="en-US" sz="2000" dirty="0" err="1"/>
              <a:t>느려지게</a:t>
            </a:r>
            <a:r>
              <a:rPr lang="ko-KR" altLang="en-US" sz="2000" dirty="0"/>
              <a:t> 하는 효과</a:t>
            </a:r>
            <a:r>
              <a:rPr lang="en-US" altLang="ko-KR" sz="2000" dirty="0"/>
              <a:t>)</a:t>
            </a:r>
          </a:p>
          <a:p>
            <a:endParaRPr lang="ko-KR" altLang="en-US" sz="2000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7EEFBBE5-8A6F-4AEB-AD17-8F41554F47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A31F0-DC5C-45F6-BF16-81D1F0F2C2F7}" type="datetime1">
              <a:rPr lang="ko-KR" altLang="en-US" smtClean="0"/>
              <a:t>2020-02-06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C1FD6735-E8D9-497C-9D79-7B4020CE0E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Copyright(c)2020. All rights reserved by Kyungho.lee.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C9C6B6A6-1E82-46AF-9A46-01EE995687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14</a:t>
            </a:fld>
            <a:endParaRPr lang="ko-KR" altLang="en-US" dirty="0"/>
          </a:p>
        </p:txBody>
      </p:sp>
      <p:pic>
        <p:nvPicPr>
          <p:cNvPr id="7" name="Picture 2" descr="Blog | Edouard Guiton">
            <a:extLst>
              <a:ext uri="{FF2B5EF4-FFF2-40B4-BE49-F238E27FC236}">
                <a16:creationId xmlns:a16="http://schemas.microsoft.com/office/drawing/2014/main" xmlns="" id="{99995062-2F54-4ABA-8F51-85EB2E90E8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82602"/>
            <a:ext cx="2778141" cy="3640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Octet Vodun — mechaddiction: ArtStation - Zerog 1, Jan Buragay...">
            <a:extLst>
              <a:ext uri="{FF2B5EF4-FFF2-40B4-BE49-F238E27FC236}">
                <a16:creationId xmlns:a16="http://schemas.microsoft.com/office/drawing/2014/main" xmlns="" id="{674978B6-19C4-4FDB-ACE4-5B307AA1C6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1936" y="1272629"/>
            <a:ext cx="2805907" cy="2557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Would be cool if people were in miniature walkers when they left the ship most of the time.">
            <a:extLst>
              <a:ext uri="{FF2B5EF4-FFF2-40B4-BE49-F238E27FC236}">
                <a16:creationId xmlns:a16="http://schemas.microsoft.com/office/drawing/2014/main" xmlns="" id="{6C64B7E8-A8A6-430E-82D7-92BDE96708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9064" y="3782063"/>
            <a:ext cx="1994569" cy="239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 ">
            <a:extLst>
              <a:ext uri="{FF2B5EF4-FFF2-40B4-BE49-F238E27FC236}">
                <a16:creationId xmlns:a16="http://schemas.microsoft.com/office/drawing/2014/main" xmlns="" id="{567F8AAD-B2C0-4BE2-BB0A-BFBDAF659B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8067" y="1328512"/>
            <a:ext cx="3475131" cy="4633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86189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34373984-4409-42B0-88A2-1855202BC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캐릭터디자인 컨셉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EEEA6A99-1FA3-4481-B5F4-72267D7221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05880" y="1825625"/>
            <a:ext cx="4247920" cy="4351338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752CEDE2-2084-4CDC-B6F9-CED7DE3E12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A31F0-DC5C-45F6-BF16-81D1F0F2C2F7}" type="datetime1">
              <a:rPr lang="ko-KR" altLang="en-US" smtClean="0"/>
              <a:t>2020-02-06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3F40F5F5-5B57-48D3-B05C-491FDA7C19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Copyright(c)2020. All rights reserved by Kyungho.lee.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4613C4D4-BECF-4E27-BC57-1606D361B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15</a:t>
            </a:fld>
            <a:endParaRPr lang="ko-KR" altLang="en-US"/>
          </a:p>
        </p:txBody>
      </p:sp>
      <p:pic>
        <p:nvPicPr>
          <p:cNvPr id="5122" name="Picture 2" descr="Successor of the Coral Throne by Sky-Burial on DeviantArt">
            <a:extLst>
              <a:ext uri="{FF2B5EF4-FFF2-40B4-BE49-F238E27FC236}">
                <a16:creationId xmlns:a16="http://schemas.microsoft.com/office/drawing/2014/main" xmlns="" id="{632EB142-3EFF-4CF4-8054-CA50AF5326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1262512"/>
            <a:ext cx="2600226" cy="2738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64673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95E21B72-A0A7-4B5D-ADBF-79A1AE5FD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Character (Boss) </a:t>
            </a:r>
            <a:r>
              <a:rPr lang="ko-KR" altLang="en-US" dirty="0"/>
              <a:t>실체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C653D6E9-9209-49DA-94B4-7BDA822FFD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01204" y="1403287"/>
            <a:ext cx="2852595" cy="4773676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보스로봇에 타고 있는 </a:t>
            </a:r>
            <a:r>
              <a:rPr lang="en-US" altLang="ko-KR" sz="2000" dirty="0"/>
              <a:t>BH</a:t>
            </a:r>
            <a:r>
              <a:rPr lang="ko-KR" altLang="en-US" sz="2000" dirty="0"/>
              <a:t>총수 이바노프 </a:t>
            </a:r>
            <a:endParaRPr lang="en-US" altLang="ko-KR" sz="2000" dirty="0"/>
          </a:p>
          <a:p>
            <a:r>
              <a:rPr lang="en-US" altLang="ko-KR" sz="2000" dirty="0"/>
              <a:t>Pure human</a:t>
            </a:r>
            <a:r>
              <a:rPr lang="ko-KR" altLang="en-US" sz="2000" dirty="0"/>
              <a:t>을 가지고 있다</a:t>
            </a:r>
            <a:r>
              <a:rPr lang="en-US" altLang="ko-KR" sz="2000" dirty="0"/>
              <a:t>.</a:t>
            </a:r>
          </a:p>
          <a:p>
            <a:endParaRPr lang="en-US" altLang="ko-KR" sz="2000" dirty="0"/>
          </a:p>
          <a:p>
            <a:r>
              <a:rPr lang="ko-KR" altLang="en-US" sz="2000" dirty="0"/>
              <a:t>마지막에 플레이어는 </a:t>
            </a:r>
            <a:r>
              <a:rPr lang="en-US" altLang="ko-KR" sz="2000" dirty="0" err="1"/>
              <a:t>cyberHeart</a:t>
            </a:r>
            <a:r>
              <a:rPr lang="ko-KR" altLang="en-US" sz="2000" dirty="0"/>
              <a:t>를 가지고 </a:t>
            </a:r>
            <a:r>
              <a:rPr lang="en-US" altLang="ko-KR" sz="2000" dirty="0" err="1"/>
              <a:t>PureHuman</a:t>
            </a:r>
            <a:r>
              <a:rPr lang="ko-KR" altLang="en-US" sz="2000" dirty="0"/>
              <a:t>을 부화할지 선택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7EEFBBE5-8A6F-4AEB-AD17-8F41554F47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A31F0-DC5C-45F6-BF16-81D1F0F2C2F7}" type="datetime1">
              <a:rPr lang="ko-KR" altLang="en-US" smtClean="0"/>
              <a:t>2020-02-06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C1FD6735-E8D9-497C-9D79-7B4020CE0E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Copyright(c)2020. All rights reserved by Kyungho.lee.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C9C6B6A6-1E82-46AF-9A46-01EE995687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16</a:t>
            </a:fld>
            <a:endParaRPr lang="ko-KR" altLang="en-US"/>
          </a:p>
        </p:txBody>
      </p:sp>
      <p:pic>
        <p:nvPicPr>
          <p:cNvPr id="3074" name="Picture 2" descr="love this coat - maybe work in some type of german looking symbols.  I also like the idea of attached tool appendages">
            <a:extLst>
              <a:ext uri="{FF2B5EF4-FFF2-40B4-BE49-F238E27FC236}">
                <a16:creationId xmlns:a16="http://schemas.microsoft.com/office/drawing/2014/main" xmlns="" id="{D9406857-FE8A-4517-95B8-61321D2D3D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6139" y="1403287"/>
            <a:ext cx="2096476" cy="2910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 ">
            <a:extLst>
              <a:ext uri="{FF2B5EF4-FFF2-40B4-BE49-F238E27FC236}">
                <a16:creationId xmlns:a16="http://schemas.microsoft.com/office/drawing/2014/main" xmlns="" id="{5B3FB4A3-2B57-4EE2-932C-11D55C1ADB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4626" y="1403287"/>
            <a:ext cx="3602555" cy="2841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lightresist: “ Neo Japan 2202 - Borei, Johnson Ting ”">
            <a:extLst>
              <a:ext uri="{FF2B5EF4-FFF2-40B4-BE49-F238E27FC236}">
                <a16:creationId xmlns:a16="http://schemas.microsoft.com/office/drawing/2014/main" xmlns="" id="{3EDA001D-04BF-4733-B287-F9049C9E08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568" y="1352873"/>
            <a:ext cx="1903104" cy="3207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Death Stranding - BB Pod">
            <a:extLst>
              <a:ext uri="{FF2B5EF4-FFF2-40B4-BE49-F238E27FC236}">
                <a16:creationId xmlns:a16="http://schemas.microsoft.com/office/drawing/2014/main" xmlns="" id="{88DAA8EF-DE1B-4F55-8090-3363D94F45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6409" y="3937788"/>
            <a:ext cx="2309058" cy="2309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Death Stranding - BB Pod">
            <a:extLst>
              <a:ext uri="{FF2B5EF4-FFF2-40B4-BE49-F238E27FC236}">
                <a16:creationId xmlns:a16="http://schemas.microsoft.com/office/drawing/2014/main" xmlns="" id="{4D7E0EAE-3007-4357-9CB6-8C6F7BF997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96364" l="10000" r="9818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4573" y="2467049"/>
            <a:ext cx="979375" cy="979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화살표: 오른쪽 6">
            <a:extLst>
              <a:ext uri="{FF2B5EF4-FFF2-40B4-BE49-F238E27FC236}">
                <a16:creationId xmlns:a16="http://schemas.microsoft.com/office/drawing/2014/main" xmlns="" id="{3D7976DB-9BE7-438D-B1FE-0883C2DB50DC}"/>
              </a:ext>
            </a:extLst>
          </p:cNvPr>
          <p:cNvSpPr/>
          <p:nvPr/>
        </p:nvSpPr>
        <p:spPr>
          <a:xfrm rot="5400000">
            <a:off x="5300552" y="3546284"/>
            <a:ext cx="1346406" cy="666979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83892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월드맵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057292" y="1825625"/>
            <a:ext cx="4296508" cy="4351338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스모그로 전체적으로 어둡고 불빛으로 표현되는 월드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A31F0-DC5C-45F6-BF16-81D1F0F2C2F7}" type="datetime1">
              <a:rPr lang="ko-KR" altLang="en-US" smtClean="0"/>
              <a:t>2020-02-06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Copyright(c)2020. All rights reserved by Kyungho.lee.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11829317" y="7134948"/>
            <a:ext cx="2743200" cy="365125"/>
          </a:xfrm>
        </p:spPr>
        <p:txBody>
          <a:bodyPr/>
          <a:lstStyle/>
          <a:p>
            <a:fld id="{1224457D-3F5D-4D68-9E2B-BEDE4E031B5C}" type="slidenum">
              <a:rPr lang="ko-KR" altLang="en-US" smtClean="0"/>
              <a:t>17</a:t>
            </a:fld>
            <a:endParaRPr lang="ko-KR" altLang="en-US"/>
          </a:p>
        </p:txBody>
      </p:sp>
      <p:pic>
        <p:nvPicPr>
          <p:cNvPr id="4098" name="Picture 2" descr=" 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" t="71753" r="-218" b="126"/>
          <a:stretch/>
        </p:blipFill>
        <p:spPr bwMode="auto">
          <a:xfrm>
            <a:off x="895350" y="2001604"/>
            <a:ext cx="5372100" cy="3516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 ">
            <a:extLst>
              <a:ext uri="{FF2B5EF4-FFF2-40B4-BE49-F238E27FC236}">
                <a16:creationId xmlns:a16="http://schemas.microsoft.com/office/drawing/2014/main" xmlns="" id="{4466C06E-B220-44AF-BBD7-536E624161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7292" y="2702648"/>
            <a:ext cx="4514850" cy="300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40374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3573144C-A3F8-403B-9600-A86445E0F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BH </a:t>
            </a:r>
            <a:r>
              <a:rPr lang="ko-KR" altLang="en-US" dirty="0"/>
              <a:t>연구소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083241AF-E76D-4C3E-8599-7A36323776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02486" y="1825625"/>
            <a:ext cx="3851313" cy="4351338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583E3277-FD8A-415A-A07C-0DA16935F0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A31F0-DC5C-45F6-BF16-81D1F0F2C2F7}" type="datetime1">
              <a:rPr lang="ko-KR" altLang="en-US" smtClean="0"/>
              <a:t>2020-02-06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3F033999-3D3F-40E1-BE62-5A7C907867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Copyright(c)2020. All rights reserved by Kyungho.lee.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096E6AE8-1676-4C6B-9A97-EFDDEB741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18</a:t>
            </a:fld>
            <a:endParaRPr lang="ko-KR" altLang="en-US"/>
          </a:p>
        </p:txBody>
      </p:sp>
      <p:pic>
        <p:nvPicPr>
          <p:cNvPr id="7170" name="Picture 2" descr=" ">
            <a:extLst>
              <a:ext uri="{FF2B5EF4-FFF2-40B4-BE49-F238E27FC236}">
                <a16:creationId xmlns:a16="http://schemas.microsoft.com/office/drawing/2014/main" xmlns="" id="{4CF689B8-6253-42AA-BA34-938C5FBD7C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327" y="1266940"/>
            <a:ext cx="2196393" cy="3762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Biopunk - Imgur">
            <a:extLst>
              <a:ext uri="{FF2B5EF4-FFF2-40B4-BE49-F238E27FC236}">
                <a16:creationId xmlns:a16="http://schemas.microsoft.com/office/drawing/2014/main" xmlns="" id="{ABFF2662-5AE7-4D15-9786-B0C518691F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9382" y="1266940"/>
            <a:ext cx="2352283" cy="3762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Fight by Patrick Faulwetter | 2D | CGSociety">
            <a:extLst>
              <a:ext uri="{FF2B5EF4-FFF2-40B4-BE49-F238E27FC236}">
                <a16:creationId xmlns:a16="http://schemas.microsoft.com/office/drawing/2014/main" xmlns="" id="{DA4CE283-00DB-4A23-9A2A-872096F79A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0018" y="1266940"/>
            <a:ext cx="2352283" cy="3741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45707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Display 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A31F0-DC5C-45F6-BF16-81D1F0F2C2F7}" type="datetime1">
              <a:rPr lang="ko-KR" altLang="en-US" smtClean="0"/>
              <a:t>2020-02-06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Copyright(c)2020. All rights reserved by Kyungho.lee.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19</a:t>
            </a:fld>
            <a:endParaRPr lang="ko-KR" altLang="en-US"/>
          </a:p>
        </p:txBody>
      </p:sp>
      <p:pic>
        <p:nvPicPr>
          <p:cNvPr id="11" name="내용 개체 틀 10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18416" y="1584397"/>
            <a:ext cx="7735712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2353056" y="1682496"/>
            <a:ext cx="1341120" cy="4754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하트개수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8375904" y="4730496"/>
            <a:ext cx="1341120" cy="10607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미니맵</a:t>
            </a:r>
            <a:endParaRPr lang="ko-KR" altLang="en-US" dirty="0"/>
          </a:p>
        </p:txBody>
      </p:sp>
      <p:sp>
        <p:nvSpPr>
          <p:cNvPr id="14" name="왼쪽 화살표 13"/>
          <p:cNvSpPr/>
          <p:nvPr/>
        </p:nvSpPr>
        <p:spPr>
          <a:xfrm>
            <a:off x="9592056" y="4907280"/>
            <a:ext cx="780288" cy="707136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28281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History</a:t>
            </a:r>
            <a:endParaRPr lang="ko-KR" altLang="en-US" dirty="0"/>
          </a:p>
        </p:txBody>
      </p:sp>
      <p:graphicFrame>
        <p:nvGraphicFramePr>
          <p:cNvPr id="7" name="내용 개체 틀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96355130"/>
              </p:ext>
            </p:extLst>
          </p:nvPr>
        </p:nvGraphicFramePr>
        <p:xfrm>
          <a:off x="838200" y="1825625"/>
          <a:ext cx="105156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472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99567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Date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update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author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2020.02.04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문서작성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이경호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2020.02.05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연대기 추가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시놉시스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 err="1"/>
                        <a:t>메인플롯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이경호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A31F0-DC5C-45F6-BF16-81D1F0F2C2F7}" type="datetime1">
              <a:rPr lang="ko-KR" altLang="en-US" smtClean="0"/>
              <a:t>2020-02-06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Copyright(c)2020. All rights reserved by Kyungho.lee.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82963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화면구성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err="1"/>
              <a:t>게임플로우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</a:p>
          <a:p>
            <a:pPr marL="0" indent="0">
              <a:buNone/>
            </a:pPr>
            <a:r>
              <a:rPr lang="en-US" altLang="ko-KR" dirty="0"/>
              <a:t>      1. </a:t>
            </a:r>
            <a:r>
              <a:rPr lang="ko-KR" altLang="en-US" dirty="0"/>
              <a:t>타이틀</a:t>
            </a:r>
          </a:p>
          <a:p>
            <a:pPr marL="0" indent="0">
              <a:buNone/>
            </a:pPr>
            <a:r>
              <a:rPr lang="ko-KR" altLang="en-US" dirty="0"/>
              <a:t>      </a:t>
            </a:r>
            <a:r>
              <a:rPr lang="en-US" altLang="ko-KR" dirty="0"/>
              <a:t>2. </a:t>
            </a:r>
            <a:r>
              <a:rPr lang="ko-KR" altLang="en-US" dirty="0"/>
              <a:t>게임시작</a:t>
            </a:r>
          </a:p>
          <a:p>
            <a:pPr marL="0" indent="0">
              <a:buNone/>
            </a:pPr>
            <a:r>
              <a:rPr lang="ko-KR" altLang="en-US" dirty="0"/>
              <a:t>      </a:t>
            </a:r>
            <a:r>
              <a:rPr lang="en-US" altLang="ko-KR" dirty="0"/>
              <a:t>3. </a:t>
            </a:r>
            <a:r>
              <a:rPr lang="ko-KR" altLang="en-US" dirty="0" err="1"/>
              <a:t>컷씬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스토리라인</a:t>
            </a:r>
            <a:r>
              <a:rPr lang="en-US" altLang="ko-KR" dirty="0"/>
              <a:t>)</a:t>
            </a:r>
          </a:p>
          <a:p>
            <a:pPr marL="0" indent="0">
              <a:buNone/>
            </a:pPr>
            <a:r>
              <a:rPr lang="en-US" altLang="ko-KR" dirty="0"/>
              <a:t>      4. </a:t>
            </a:r>
            <a:r>
              <a:rPr lang="ko-KR" altLang="en-US" dirty="0" err="1"/>
              <a:t>인게임</a:t>
            </a:r>
            <a:r>
              <a:rPr lang="ko-KR" altLang="en-US" dirty="0"/>
              <a:t> 시작</a:t>
            </a:r>
          </a:p>
          <a:p>
            <a:pPr marL="0" indent="0">
              <a:buNone/>
            </a:pPr>
            <a:r>
              <a:rPr lang="ko-KR" altLang="en-US" dirty="0"/>
              <a:t>      </a:t>
            </a:r>
            <a:r>
              <a:rPr lang="en-US" altLang="ko-KR" dirty="0"/>
              <a:t>5. </a:t>
            </a:r>
            <a:r>
              <a:rPr lang="ko-KR" altLang="en-US" dirty="0" err="1"/>
              <a:t>튜토리얼</a:t>
            </a:r>
            <a:r>
              <a:rPr lang="ko-KR" altLang="en-US" dirty="0"/>
              <a:t> </a:t>
            </a:r>
          </a:p>
          <a:p>
            <a:pPr marL="0" indent="0">
              <a:buNone/>
            </a:pPr>
            <a:r>
              <a:rPr lang="ko-KR" altLang="en-US" dirty="0"/>
              <a:t>      </a:t>
            </a:r>
            <a:r>
              <a:rPr lang="en-US" altLang="ko-KR" dirty="0"/>
              <a:t>6. </a:t>
            </a:r>
            <a:r>
              <a:rPr lang="ko-KR" altLang="en-US" dirty="0"/>
              <a:t>플레이 시나리오 </a:t>
            </a:r>
            <a:r>
              <a:rPr lang="en-US" altLang="ko-KR" sz="2000" dirty="0"/>
              <a:t>(</a:t>
            </a:r>
            <a:r>
              <a:rPr lang="ko-KR" altLang="en-US" sz="2000" dirty="0"/>
              <a:t>필드 플레이</a:t>
            </a:r>
            <a:r>
              <a:rPr lang="en-US" altLang="ko-KR" sz="2000" dirty="0"/>
              <a:t>-&gt; </a:t>
            </a:r>
            <a:r>
              <a:rPr lang="ko-KR" altLang="en-US" sz="2000" dirty="0" err="1"/>
              <a:t>던전플레이</a:t>
            </a:r>
            <a:r>
              <a:rPr lang="ko-KR" altLang="en-US" sz="2000" dirty="0"/>
              <a:t> </a:t>
            </a:r>
            <a:r>
              <a:rPr lang="en-US" altLang="ko-KR" sz="2000" dirty="0"/>
              <a:t>-&gt; </a:t>
            </a:r>
            <a:r>
              <a:rPr lang="ko-KR" altLang="en-US" sz="2000" dirty="0" err="1"/>
              <a:t>보스전</a:t>
            </a:r>
            <a:r>
              <a:rPr lang="ko-KR" altLang="en-US" sz="2000" dirty="0"/>
              <a:t> </a:t>
            </a:r>
            <a:r>
              <a:rPr lang="en-US" altLang="ko-KR" sz="2000" dirty="0"/>
              <a:t>-&gt; </a:t>
            </a:r>
            <a:r>
              <a:rPr lang="ko-KR" altLang="en-US" sz="2000" dirty="0" err="1"/>
              <a:t>엔딩컷씬</a:t>
            </a:r>
            <a:r>
              <a:rPr lang="ko-KR" altLang="en-US" sz="2000" dirty="0"/>
              <a:t> </a:t>
            </a:r>
            <a:r>
              <a:rPr lang="en-US" altLang="ko-KR" sz="2000" dirty="0"/>
              <a:t>) 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     7. </a:t>
            </a:r>
            <a:r>
              <a:rPr lang="ko-KR" altLang="en-US" dirty="0"/>
              <a:t>엔딩 후 </a:t>
            </a:r>
            <a:r>
              <a:rPr lang="ko-KR" altLang="en-US" dirty="0" err="1"/>
              <a:t>스탭롤</a:t>
            </a:r>
            <a:r>
              <a:rPr lang="ko-KR" altLang="en-US" dirty="0"/>
              <a:t> 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A31F0-DC5C-45F6-BF16-81D1F0F2C2F7}" type="datetime1">
              <a:rPr lang="ko-KR" altLang="en-US" smtClean="0"/>
              <a:t>2020-02-06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Copyright(c)2020. All rights reserved by Kyungho.lee.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68069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A31F0-DC5C-45F6-BF16-81D1F0F2C2F7}" type="datetime1">
              <a:rPr lang="ko-KR" altLang="en-US" smtClean="0"/>
              <a:t>2020-02-06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Copyright(c)2020. All rights reserved by Kyungho.lee.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21</a:t>
            </a:fld>
            <a:endParaRPr lang="ko-KR" altLang="en-US"/>
          </a:p>
        </p:txBody>
      </p:sp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23942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  <a:r>
              <a:rPr lang="en-US" altLang="ko-KR" dirty="0"/>
              <a:t>(contents)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키워드</a:t>
            </a:r>
            <a:r>
              <a:rPr lang="en-US" altLang="ko-KR" dirty="0"/>
              <a:t>(Keyword)</a:t>
            </a:r>
          </a:p>
          <a:p>
            <a:r>
              <a:rPr lang="ko-KR" altLang="en-US" dirty="0"/>
              <a:t>시놉시스</a:t>
            </a:r>
            <a:r>
              <a:rPr lang="en-US" altLang="ko-KR" dirty="0"/>
              <a:t>(Synopsis)</a:t>
            </a:r>
          </a:p>
          <a:p>
            <a:r>
              <a:rPr lang="ko-KR" altLang="en-US" dirty="0"/>
              <a:t>캐릭터</a:t>
            </a:r>
            <a:r>
              <a:rPr lang="en-US" altLang="ko-KR" dirty="0"/>
              <a:t>(Character concept)</a:t>
            </a:r>
          </a:p>
          <a:p>
            <a:r>
              <a:rPr lang="ko-KR" altLang="en-US" dirty="0"/>
              <a:t>화면</a:t>
            </a:r>
            <a:r>
              <a:rPr lang="en-US" altLang="ko-KR" dirty="0"/>
              <a:t>(display)</a:t>
            </a:r>
          </a:p>
          <a:p>
            <a:r>
              <a:rPr lang="ko-KR" altLang="en-US" dirty="0"/>
              <a:t>액션</a:t>
            </a:r>
            <a:r>
              <a:rPr lang="en-US" altLang="ko-KR" dirty="0"/>
              <a:t>(Action concept)</a:t>
            </a: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Copyright(c)2020. All rights reserved by Kyungho.lee.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9378C6-BE6B-4503-80E5-96D1D44FB257}" type="datetime1">
              <a:rPr lang="ko-KR" altLang="en-US" smtClean="0"/>
              <a:t>2020-02-06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78661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Keyword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A31F0-DC5C-45F6-BF16-81D1F0F2C2F7}" type="datetime1">
              <a:rPr lang="ko-KR" altLang="en-US" smtClean="0"/>
              <a:t>2020-02-06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Copyright(c)2020. All rights reserved by Kyungho.lee.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5243208" y="1104639"/>
            <a:ext cx="3749299" cy="3749299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r>
              <a:rPr lang="ko-KR" altLang="en-US" sz="4000" dirty="0" err="1"/>
              <a:t>디스토피아</a:t>
            </a:r>
            <a:endParaRPr lang="ko-KR" altLang="en-US" sz="4000" dirty="0"/>
          </a:p>
        </p:txBody>
      </p:sp>
      <p:sp>
        <p:nvSpPr>
          <p:cNvPr id="8" name="타원 7"/>
          <p:cNvSpPr/>
          <p:nvPr/>
        </p:nvSpPr>
        <p:spPr>
          <a:xfrm>
            <a:off x="2296371" y="1203831"/>
            <a:ext cx="2399790" cy="2399790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lIns="0" tIns="0" bIns="0" rtlCol="0" anchor="ctr"/>
          <a:lstStyle/>
          <a:p>
            <a:pPr algn="ctr"/>
            <a:r>
              <a:rPr lang="en-US" altLang="ko-KR" sz="2000" dirty="0"/>
              <a:t>4</a:t>
            </a:r>
            <a:r>
              <a:rPr lang="ko-KR" altLang="en-US" sz="2000" dirty="0"/>
              <a:t>차</a:t>
            </a:r>
            <a:endParaRPr lang="en-US" altLang="ko-KR" sz="2000" dirty="0"/>
          </a:p>
          <a:p>
            <a:pPr algn="ctr"/>
            <a:r>
              <a:rPr lang="ko-KR" altLang="en-US" sz="2000" dirty="0"/>
              <a:t>산업혁명</a:t>
            </a:r>
          </a:p>
        </p:txBody>
      </p:sp>
      <p:sp>
        <p:nvSpPr>
          <p:cNvPr id="9" name="타원 8"/>
          <p:cNvSpPr/>
          <p:nvPr/>
        </p:nvSpPr>
        <p:spPr>
          <a:xfrm>
            <a:off x="849691" y="2149954"/>
            <a:ext cx="2103240" cy="2200404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rgbClr val="C00000"/>
                </a:solidFill>
              </a:rPr>
              <a:t>유사기계</a:t>
            </a:r>
          </a:p>
        </p:txBody>
      </p:sp>
      <p:sp>
        <p:nvSpPr>
          <p:cNvPr id="10" name="타원 9"/>
          <p:cNvSpPr/>
          <p:nvPr/>
        </p:nvSpPr>
        <p:spPr>
          <a:xfrm>
            <a:off x="1256560" y="3739989"/>
            <a:ext cx="1731851" cy="1731851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lIns="0" tIns="0" bIns="0" rtlCol="0" anchor="ctr"/>
          <a:lstStyle/>
          <a:p>
            <a:pPr algn="ctr"/>
            <a:r>
              <a:rPr lang="ko-KR" altLang="en-US" sz="2000" dirty="0"/>
              <a:t>불쾌한</a:t>
            </a:r>
            <a:endParaRPr lang="en-US" altLang="ko-KR" sz="2000" dirty="0"/>
          </a:p>
          <a:p>
            <a:pPr algn="ctr"/>
            <a:r>
              <a:rPr lang="ko-KR" altLang="en-US" sz="2000" dirty="0"/>
              <a:t>골짜기</a:t>
            </a:r>
          </a:p>
        </p:txBody>
      </p:sp>
      <p:sp>
        <p:nvSpPr>
          <p:cNvPr id="11" name="타원 10"/>
          <p:cNvSpPr/>
          <p:nvPr/>
        </p:nvSpPr>
        <p:spPr>
          <a:xfrm>
            <a:off x="2774936" y="5045994"/>
            <a:ext cx="1558115" cy="1558115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lIns="0" tIns="0" bIns="0" rtlCol="0" anchor="ctr"/>
          <a:lstStyle/>
          <a:p>
            <a:pPr algn="ctr"/>
            <a:r>
              <a:rPr lang="ko-KR" altLang="en-US" sz="2400" dirty="0" err="1"/>
              <a:t>반로봇단체</a:t>
            </a:r>
            <a:endParaRPr lang="ko-KR" altLang="en-US" sz="3200" dirty="0"/>
          </a:p>
        </p:txBody>
      </p:sp>
      <p:sp>
        <p:nvSpPr>
          <p:cNvPr id="12" name="타원 11"/>
          <p:cNvSpPr/>
          <p:nvPr/>
        </p:nvSpPr>
        <p:spPr>
          <a:xfrm>
            <a:off x="2825016" y="3956833"/>
            <a:ext cx="1436531" cy="1436531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lIns="0" tIns="0" bIns="0" rtlCol="0" anchor="ctr"/>
          <a:lstStyle/>
          <a:p>
            <a:pPr algn="ctr"/>
            <a:r>
              <a:rPr lang="ko-KR" altLang="en-US" sz="2000" dirty="0" err="1"/>
              <a:t>휴머</a:t>
            </a:r>
            <a:endParaRPr lang="en-US" altLang="ko-KR" sz="2000" dirty="0"/>
          </a:p>
          <a:p>
            <a:pPr algn="ctr"/>
            <a:r>
              <a:rPr lang="ko-KR" altLang="en-US" sz="2000" dirty="0" err="1"/>
              <a:t>노이드</a:t>
            </a:r>
            <a:endParaRPr lang="ko-KR" altLang="en-US" sz="2000" dirty="0"/>
          </a:p>
        </p:txBody>
      </p:sp>
      <p:sp>
        <p:nvSpPr>
          <p:cNvPr id="22" name="타원 21"/>
          <p:cNvSpPr/>
          <p:nvPr/>
        </p:nvSpPr>
        <p:spPr>
          <a:xfrm>
            <a:off x="4200727" y="4551130"/>
            <a:ext cx="1234688" cy="1198145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0" tIns="0" bIns="0" rtlCol="0" anchor="ctr"/>
          <a:lstStyle/>
          <a:p>
            <a:pPr algn="ctr"/>
            <a:r>
              <a:rPr lang="ko-KR" altLang="en-US" sz="2000" dirty="0"/>
              <a:t>에너지</a:t>
            </a:r>
            <a:endParaRPr lang="en-US" altLang="ko-KR" sz="2000" dirty="0"/>
          </a:p>
          <a:p>
            <a:pPr algn="ctr"/>
            <a:r>
              <a:rPr lang="ko-KR" altLang="en-US" sz="2000" dirty="0"/>
              <a:t>고갈</a:t>
            </a:r>
          </a:p>
        </p:txBody>
      </p:sp>
      <p:sp>
        <p:nvSpPr>
          <p:cNvPr id="24" name="타원 23"/>
          <p:cNvSpPr/>
          <p:nvPr/>
        </p:nvSpPr>
        <p:spPr>
          <a:xfrm>
            <a:off x="6886539" y="4048422"/>
            <a:ext cx="1611032" cy="1611032"/>
          </a:xfrm>
          <a:prstGeom prst="ellipse">
            <a:avLst/>
          </a:prstGeom>
          <a:solidFill>
            <a:srgbClr val="C0000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lIns="0" tIns="0" bIns="0" rtlCol="0" anchor="ctr"/>
          <a:lstStyle/>
          <a:p>
            <a:pPr algn="ctr"/>
            <a:r>
              <a:rPr lang="ko-KR" altLang="en-US" sz="2000"/>
              <a:t>기계화</a:t>
            </a:r>
            <a:endParaRPr lang="ko-KR" altLang="en-US" sz="2000" dirty="0"/>
          </a:p>
        </p:txBody>
      </p:sp>
      <p:sp>
        <p:nvSpPr>
          <p:cNvPr id="25" name="타원 24"/>
          <p:cNvSpPr/>
          <p:nvPr/>
        </p:nvSpPr>
        <p:spPr>
          <a:xfrm>
            <a:off x="2561267" y="3054824"/>
            <a:ext cx="1158571" cy="1158571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lIns="0" tIns="0" bIns="0" rtlCol="0" anchor="ctr"/>
          <a:lstStyle/>
          <a:p>
            <a:pPr algn="ctr"/>
            <a:r>
              <a:rPr lang="ko-KR" altLang="en-US" dirty="0"/>
              <a:t>로봇</a:t>
            </a:r>
            <a:endParaRPr lang="en-US" altLang="ko-KR" dirty="0"/>
          </a:p>
          <a:p>
            <a:pPr algn="ctr"/>
            <a:r>
              <a:rPr lang="ko-KR" altLang="en-US" dirty="0"/>
              <a:t>공학</a:t>
            </a:r>
          </a:p>
        </p:txBody>
      </p:sp>
      <p:sp>
        <p:nvSpPr>
          <p:cNvPr id="26" name="타원 25"/>
          <p:cNvSpPr/>
          <p:nvPr/>
        </p:nvSpPr>
        <p:spPr>
          <a:xfrm>
            <a:off x="5475706" y="4532424"/>
            <a:ext cx="1234688" cy="1198145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0" tIns="0" bIns="0" rtlCol="0" anchor="ctr"/>
          <a:lstStyle/>
          <a:p>
            <a:pPr algn="ctr"/>
            <a:endParaRPr lang="ko-KR" altLang="en-US" sz="2000" dirty="0"/>
          </a:p>
        </p:txBody>
      </p:sp>
      <p:sp>
        <p:nvSpPr>
          <p:cNvPr id="27" name="타원 26"/>
          <p:cNvSpPr/>
          <p:nvPr/>
        </p:nvSpPr>
        <p:spPr>
          <a:xfrm>
            <a:off x="7636765" y="2658478"/>
            <a:ext cx="2136316" cy="2136316"/>
          </a:xfrm>
          <a:prstGeom prst="ellipse">
            <a:avLst/>
          </a:prstGeom>
          <a:solidFill>
            <a:srgbClr val="C0000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lIns="0" tIns="0" bIns="0" rtlCol="0" anchor="ctr"/>
          <a:lstStyle/>
          <a:p>
            <a:pPr algn="ctr"/>
            <a:r>
              <a:rPr lang="ko-KR" altLang="en-US" sz="2000" dirty="0"/>
              <a:t>대체의학</a:t>
            </a:r>
            <a:endParaRPr lang="en-US" altLang="ko-KR" sz="2000" dirty="0"/>
          </a:p>
        </p:txBody>
      </p:sp>
      <p:sp>
        <p:nvSpPr>
          <p:cNvPr id="31" name="타원 30"/>
          <p:cNvSpPr/>
          <p:nvPr/>
        </p:nvSpPr>
        <p:spPr>
          <a:xfrm>
            <a:off x="4009235" y="2692902"/>
            <a:ext cx="1973874" cy="1915454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0" tIns="0" bIns="0" rtlCol="0" anchor="ctr"/>
          <a:lstStyle/>
          <a:p>
            <a:pPr algn="ctr"/>
            <a:r>
              <a:rPr lang="ko-KR" altLang="en-US" sz="2000"/>
              <a:t>사이버펑크</a:t>
            </a:r>
            <a:endParaRPr lang="ko-KR" altLang="en-US" sz="2000" dirty="0"/>
          </a:p>
        </p:txBody>
      </p:sp>
      <p:sp>
        <p:nvSpPr>
          <p:cNvPr id="13" name="타원 12"/>
          <p:cNvSpPr/>
          <p:nvPr/>
        </p:nvSpPr>
        <p:spPr>
          <a:xfrm>
            <a:off x="4087680" y="1364100"/>
            <a:ext cx="1542938" cy="1542938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0" tIns="0" bIns="0" rtlCol="0" anchor="ctr"/>
          <a:lstStyle/>
          <a:p>
            <a:pPr algn="ctr"/>
            <a:r>
              <a:rPr lang="ko-KR" altLang="en-US" sz="2000" dirty="0"/>
              <a:t>인공</a:t>
            </a:r>
            <a:endParaRPr lang="en-US" altLang="ko-KR" sz="2000" dirty="0"/>
          </a:p>
          <a:p>
            <a:pPr algn="ctr"/>
            <a:r>
              <a:rPr lang="ko-KR" altLang="en-US" sz="2000" dirty="0"/>
              <a:t>지능</a:t>
            </a:r>
          </a:p>
        </p:txBody>
      </p:sp>
      <p:sp>
        <p:nvSpPr>
          <p:cNvPr id="81" name="직사각형 80"/>
          <p:cNvSpPr/>
          <p:nvPr/>
        </p:nvSpPr>
        <p:spPr>
          <a:xfrm>
            <a:off x="7959297" y="5130815"/>
            <a:ext cx="1231223" cy="4503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718572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Chronicle (</a:t>
            </a:r>
            <a:r>
              <a:rPr lang="ko-KR" altLang="en-US" dirty="0"/>
              <a:t>연대기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44770" y="5568461"/>
            <a:ext cx="10709030" cy="798014"/>
          </a:xfrm>
        </p:spPr>
        <p:txBody>
          <a:bodyPr>
            <a:normAutofit fontScale="47500" lnSpcReduction="20000"/>
          </a:bodyPr>
          <a:lstStyle/>
          <a:p>
            <a:r>
              <a:rPr lang="en-US" altLang="ko-KR" dirty="0"/>
              <a:t>15</a:t>
            </a:r>
            <a:r>
              <a:rPr lang="ko-KR" altLang="en-US" dirty="0"/>
              <a:t>년 주기로 큰 변화가 발생한다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대체의학과 바이러스를 완전한 차단으로 인간의 생명력은 에너지자원에 의존한다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게임스토리는 사이버하트를 </a:t>
            </a:r>
            <a:r>
              <a:rPr lang="ko-KR" altLang="en-US" dirty="0" smtClean="0"/>
              <a:t>찾기 위해 전투</a:t>
            </a:r>
            <a:r>
              <a:rPr lang="ko-KR" altLang="en-US" dirty="0" smtClean="0"/>
              <a:t>능력을 가진</a:t>
            </a:r>
            <a:r>
              <a:rPr lang="ko-KR" altLang="en-US" dirty="0" smtClean="0"/>
              <a:t> 주인공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샤롯</a:t>
            </a:r>
            <a:r>
              <a:rPr lang="en-US" altLang="ko-KR" dirty="0" smtClean="0"/>
              <a:t>)</a:t>
            </a:r>
            <a:r>
              <a:rPr lang="ko-KR" altLang="en-US" dirty="0" smtClean="0"/>
              <a:t>의 </a:t>
            </a:r>
            <a:r>
              <a:rPr lang="ko-KR" altLang="en-US" dirty="0"/>
              <a:t>모험을 액션</a:t>
            </a:r>
            <a:r>
              <a:rPr lang="en-US" altLang="ko-KR" dirty="0"/>
              <a:t>RPG</a:t>
            </a:r>
            <a:r>
              <a:rPr lang="ko-KR" altLang="en-US" dirty="0"/>
              <a:t>로 진행한다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A31F0-DC5C-45F6-BF16-81D1F0F2C2F7}" type="datetime1">
              <a:rPr lang="ko-KR" altLang="en-US" smtClean="0"/>
              <a:t>2020-02-06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Copyright(c)2020. All rights reserved by Kyungho.lee.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5</a:t>
            </a:fld>
            <a:endParaRPr lang="ko-KR" altLang="en-US"/>
          </a:p>
        </p:txBody>
      </p:sp>
      <p:cxnSp>
        <p:nvCxnSpPr>
          <p:cNvPr id="8" name="직선 화살표 연결선 7"/>
          <p:cNvCxnSpPr/>
          <p:nvPr/>
        </p:nvCxnSpPr>
        <p:spPr>
          <a:xfrm>
            <a:off x="838200" y="3470031"/>
            <a:ext cx="10269415" cy="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644770" y="3084767"/>
            <a:ext cx="750278" cy="7502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2020</a:t>
            </a:r>
            <a:endParaRPr lang="ko-KR" altLang="en-US" dirty="0"/>
          </a:p>
        </p:txBody>
      </p:sp>
      <p:sp>
        <p:nvSpPr>
          <p:cNvPr id="10" name="타원 9"/>
          <p:cNvSpPr/>
          <p:nvPr/>
        </p:nvSpPr>
        <p:spPr>
          <a:xfrm>
            <a:off x="2450123" y="3094892"/>
            <a:ext cx="750278" cy="7502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2045</a:t>
            </a:r>
            <a:endParaRPr lang="ko-KR" altLang="en-US" dirty="0"/>
          </a:p>
        </p:txBody>
      </p:sp>
      <p:sp>
        <p:nvSpPr>
          <p:cNvPr id="11" name="타원 10"/>
          <p:cNvSpPr/>
          <p:nvPr/>
        </p:nvSpPr>
        <p:spPr>
          <a:xfrm>
            <a:off x="4292111" y="3094892"/>
            <a:ext cx="750278" cy="7502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2060</a:t>
            </a:r>
            <a:endParaRPr lang="ko-KR" altLang="en-US" sz="1200" dirty="0"/>
          </a:p>
        </p:txBody>
      </p:sp>
      <p:sp>
        <p:nvSpPr>
          <p:cNvPr id="12" name="타원 11"/>
          <p:cNvSpPr/>
          <p:nvPr/>
        </p:nvSpPr>
        <p:spPr>
          <a:xfrm>
            <a:off x="6134099" y="3094892"/>
            <a:ext cx="750278" cy="7502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2075</a:t>
            </a:r>
            <a:endParaRPr lang="ko-KR" altLang="en-US" dirty="0"/>
          </a:p>
        </p:txBody>
      </p:sp>
      <p:sp>
        <p:nvSpPr>
          <p:cNvPr id="13" name="설명선 2(강조선) 12"/>
          <p:cNvSpPr/>
          <p:nvPr/>
        </p:nvSpPr>
        <p:spPr>
          <a:xfrm>
            <a:off x="1799492" y="2039096"/>
            <a:ext cx="1652954" cy="943543"/>
          </a:xfrm>
          <a:prstGeom prst="accentCallout2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171450" indent="-171450">
              <a:buFontTx/>
              <a:buChar char="-"/>
            </a:pPr>
            <a:r>
              <a:rPr lang="en-US" altLang="ko-KR" sz="800" dirty="0"/>
              <a:t>4</a:t>
            </a:r>
            <a:r>
              <a:rPr lang="ko-KR" altLang="en-US" sz="800" dirty="0"/>
              <a:t>차 </a:t>
            </a:r>
            <a:r>
              <a:rPr lang="ko-KR" altLang="en-US" sz="800" dirty="0" err="1"/>
              <a:t>혁명이후</a:t>
            </a:r>
            <a:r>
              <a:rPr lang="ko-KR" altLang="en-US" sz="800" dirty="0"/>
              <a:t> 인공지능과 로봇기술의 폭발적인 성장</a:t>
            </a:r>
            <a:endParaRPr lang="en-US" altLang="ko-KR" sz="800" dirty="0"/>
          </a:p>
          <a:p>
            <a:pPr marL="171450" indent="-171450">
              <a:buFontTx/>
              <a:buChar char="-"/>
            </a:pPr>
            <a:r>
              <a:rPr lang="ko-KR" altLang="en-US" sz="800" dirty="0"/>
              <a:t>자동화 가속화</a:t>
            </a:r>
            <a:endParaRPr lang="en-US" altLang="ko-KR" sz="800" dirty="0"/>
          </a:p>
          <a:p>
            <a:pPr marL="171450" indent="-171450">
              <a:buFontTx/>
              <a:buChar char="-"/>
            </a:pPr>
            <a:r>
              <a:rPr lang="ko-KR" altLang="en-US" sz="800" dirty="0"/>
              <a:t>주인공의 부모님이 </a:t>
            </a:r>
            <a:r>
              <a:rPr lang="ko-KR" altLang="en-US" sz="800" dirty="0" err="1"/>
              <a:t>오메가고를</a:t>
            </a:r>
            <a:r>
              <a:rPr lang="ko-KR" altLang="en-US" sz="800" dirty="0"/>
              <a:t> 개발함</a:t>
            </a:r>
            <a:endParaRPr lang="en-US" altLang="ko-KR" sz="800" dirty="0"/>
          </a:p>
          <a:p>
            <a:pPr marL="171450" indent="-171450">
              <a:buFontTx/>
              <a:buChar char="-"/>
            </a:pPr>
            <a:r>
              <a:rPr lang="ko-KR" altLang="en-US" sz="800" dirty="0"/>
              <a:t>주인공이 태어남</a:t>
            </a:r>
          </a:p>
        </p:txBody>
      </p:sp>
      <p:sp>
        <p:nvSpPr>
          <p:cNvPr id="14" name="설명선 2(강조선) 13"/>
          <p:cNvSpPr/>
          <p:nvPr/>
        </p:nvSpPr>
        <p:spPr>
          <a:xfrm>
            <a:off x="3327888" y="4070351"/>
            <a:ext cx="1928446" cy="1077638"/>
          </a:xfrm>
          <a:prstGeom prst="accent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20757"/>
              <a:gd name="adj6" fmla="val -22351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171450" indent="-171450">
              <a:buFontTx/>
              <a:buChar char="-"/>
            </a:pPr>
            <a:r>
              <a:rPr lang="ko-KR" altLang="en-US" sz="800" dirty="0"/>
              <a:t>대부분이 자동화 되면서 인간의 삶의 형태가 바뀌고 노동의 패턴이 바뀌면서 인간생체리듬이 약화</a:t>
            </a:r>
            <a:endParaRPr lang="en-US" altLang="ko-KR" sz="800" dirty="0"/>
          </a:p>
          <a:p>
            <a:pPr marL="171450" indent="-171450">
              <a:buFontTx/>
              <a:buChar char="-"/>
            </a:pPr>
            <a:r>
              <a:rPr lang="ko-KR" altLang="en-US" sz="800" dirty="0"/>
              <a:t>대체의학의 발달로 기계화가 유행</a:t>
            </a:r>
            <a:endParaRPr lang="en-US" altLang="ko-KR" sz="800" dirty="0"/>
          </a:p>
          <a:p>
            <a:pPr marL="171450" indent="-171450">
              <a:buFontTx/>
              <a:buChar char="-"/>
            </a:pPr>
            <a:r>
              <a:rPr lang="ko-KR" altLang="en-US" sz="800" dirty="0"/>
              <a:t>인간의 생명력이 비약적으로 증가</a:t>
            </a:r>
            <a:endParaRPr lang="en-US" altLang="ko-KR" sz="800" dirty="0"/>
          </a:p>
          <a:p>
            <a:pPr marL="171450" indent="-171450">
              <a:buFontTx/>
              <a:buChar char="-"/>
            </a:pPr>
            <a:r>
              <a:rPr lang="ko-KR" altLang="en-US" sz="800" dirty="0"/>
              <a:t>주인공이 대체의학공학박사로 졸업 </a:t>
            </a:r>
          </a:p>
        </p:txBody>
      </p:sp>
      <p:sp>
        <p:nvSpPr>
          <p:cNvPr id="15" name="설명선 2(강조선) 14"/>
          <p:cNvSpPr/>
          <p:nvPr/>
        </p:nvSpPr>
        <p:spPr>
          <a:xfrm>
            <a:off x="7189176" y="3993308"/>
            <a:ext cx="1730620" cy="1519031"/>
          </a:xfrm>
          <a:prstGeom prst="accentCallout2">
            <a:avLst>
              <a:gd name="adj1" fmla="val 18750"/>
              <a:gd name="adj2" fmla="val -8333"/>
              <a:gd name="adj3" fmla="val 19553"/>
              <a:gd name="adj4" fmla="val -29348"/>
              <a:gd name="adj5" fmla="val -15278"/>
              <a:gd name="adj6" fmla="val -52125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171450" indent="-171450">
              <a:buFontTx/>
              <a:buChar char="-"/>
            </a:pPr>
            <a:r>
              <a:rPr lang="ko-KR" altLang="en-US" sz="800" dirty="0" err="1"/>
              <a:t>나노로봇의</a:t>
            </a:r>
            <a:r>
              <a:rPr lang="ko-KR" altLang="en-US" sz="800" dirty="0"/>
              <a:t> 개발로 바이러스를 </a:t>
            </a:r>
            <a:r>
              <a:rPr lang="ko-KR" altLang="en-US" sz="800" dirty="0" err="1"/>
              <a:t>직접처치하는</a:t>
            </a:r>
            <a:r>
              <a:rPr lang="ko-KR" altLang="en-US" sz="800" dirty="0"/>
              <a:t> 기술개발</a:t>
            </a:r>
            <a:r>
              <a:rPr lang="en-US" altLang="ko-KR" sz="800" dirty="0"/>
              <a:t>. </a:t>
            </a:r>
            <a:r>
              <a:rPr lang="ko-KR" altLang="en-US" sz="800" dirty="0"/>
              <a:t>질병으로부터 해방</a:t>
            </a:r>
            <a:endParaRPr lang="en-US" altLang="ko-KR" sz="800" dirty="0"/>
          </a:p>
          <a:p>
            <a:pPr marL="171450" indent="-171450">
              <a:buFontTx/>
              <a:buChar char="-"/>
            </a:pPr>
            <a:r>
              <a:rPr lang="ko-KR" altLang="en-US" sz="800" dirty="0"/>
              <a:t>대부분의 사람들은 유행처럼 대체의학으로 </a:t>
            </a:r>
            <a:r>
              <a:rPr lang="en-US" altLang="ko-KR" sz="800" dirty="0"/>
              <a:t>50%</a:t>
            </a:r>
            <a:r>
              <a:rPr lang="ko-KR" altLang="en-US" sz="800" dirty="0"/>
              <a:t>이상 개조된 몸을 가진다</a:t>
            </a:r>
            <a:r>
              <a:rPr lang="en-US" altLang="ko-KR" sz="800" dirty="0"/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800" dirty="0"/>
              <a:t>주인공은 완전한 </a:t>
            </a:r>
            <a:r>
              <a:rPr lang="ko-KR" altLang="en-US" sz="800" dirty="0" err="1"/>
              <a:t>휴머노이드를</a:t>
            </a:r>
            <a:r>
              <a:rPr lang="ko-KR" altLang="en-US" sz="800" dirty="0"/>
              <a:t> 창조하기 위해 사이버하트를 완성</a:t>
            </a:r>
            <a:endParaRPr lang="en-US" altLang="ko-KR" sz="800" dirty="0"/>
          </a:p>
          <a:p>
            <a:pPr marL="171450" indent="-171450">
              <a:buFontTx/>
              <a:buChar char="-"/>
            </a:pPr>
            <a:r>
              <a:rPr lang="ko-KR" altLang="en-US" sz="800" dirty="0"/>
              <a:t>에너지중심의 세계로 인해 에너지 약탈과 로봇에 반기를 든 세력이 생성</a:t>
            </a:r>
          </a:p>
        </p:txBody>
      </p:sp>
      <p:sp>
        <p:nvSpPr>
          <p:cNvPr id="16" name="설명선 2(강조선) 15"/>
          <p:cNvSpPr/>
          <p:nvPr/>
        </p:nvSpPr>
        <p:spPr>
          <a:xfrm>
            <a:off x="9208770" y="1826197"/>
            <a:ext cx="1931084" cy="1182260"/>
          </a:xfrm>
          <a:prstGeom prst="accent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07543"/>
              <a:gd name="adj6" fmla="val -38265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171450" indent="-171450">
              <a:buFontTx/>
              <a:buChar char="-"/>
            </a:pPr>
            <a:r>
              <a:rPr lang="ko-KR" altLang="en-US" sz="800" dirty="0"/>
              <a:t>에너지와 자원고갈로 인해  </a:t>
            </a:r>
            <a:endParaRPr lang="en-US" altLang="ko-KR" sz="800" dirty="0"/>
          </a:p>
          <a:p>
            <a:r>
              <a:rPr lang="en-US" altLang="ko-KR" sz="800" dirty="0"/>
              <a:t> </a:t>
            </a:r>
            <a:r>
              <a:rPr lang="ko-KR" altLang="en-US" sz="800" dirty="0"/>
              <a:t>전세계가 체제가 붕괴되고 기술과 로봇을 숭배하는 단체와 인간성을 유지하며 로봇을 반대하는 세력으로 나누어져 에너지를 </a:t>
            </a:r>
            <a:r>
              <a:rPr lang="ko-KR" altLang="en-US" sz="800" dirty="0" err="1"/>
              <a:t>쟁탈중이며</a:t>
            </a:r>
            <a:r>
              <a:rPr lang="ko-KR" altLang="en-US" sz="800" dirty="0"/>
              <a:t> 무한에너지 사이버하트가 만들어지면서 새로운 국면에 접어든다</a:t>
            </a:r>
            <a:r>
              <a:rPr lang="en-US" altLang="ko-KR" sz="800" dirty="0"/>
              <a:t>.</a:t>
            </a:r>
            <a:endParaRPr lang="ko-KR" altLang="en-US" sz="800" dirty="0"/>
          </a:p>
        </p:txBody>
      </p:sp>
      <p:sp>
        <p:nvSpPr>
          <p:cNvPr id="17" name="타원 16"/>
          <p:cNvSpPr/>
          <p:nvPr/>
        </p:nvSpPr>
        <p:spPr>
          <a:xfrm>
            <a:off x="9272015" y="3095972"/>
            <a:ext cx="750278" cy="750278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/>
              <a:t>G</a:t>
            </a:r>
            <a:endParaRPr lang="ko-KR" altLang="en-US" b="1" dirty="0"/>
          </a:p>
        </p:txBody>
      </p:sp>
      <p:sp>
        <p:nvSpPr>
          <p:cNvPr id="18" name="설명선 2(강조선) 17"/>
          <p:cNvSpPr/>
          <p:nvPr/>
        </p:nvSpPr>
        <p:spPr>
          <a:xfrm>
            <a:off x="5378327" y="1987101"/>
            <a:ext cx="2261822" cy="1044874"/>
          </a:xfrm>
          <a:prstGeom prst="accent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08535"/>
              <a:gd name="adj6" fmla="val -35611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171450" indent="-171450">
              <a:buFontTx/>
              <a:buChar char="-"/>
            </a:pPr>
            <a:r>
              <a:rPr lang="ko-KR" altLang="en-US" sz="800" dirty="0"/>
              <a:t>슈퍼 바이러스로 인해 전세계 인구의 절반이 사망</a:t>
            </a:r>
            <a:endParaRPr lang="en-US" altLang="ko-KR" sz="800" dirty="0"/>
          </a:p>
          <a:p>
            <a:pPr marL="171450" indent="-171450">
              <a:buFontTx/>
              <a:buChar char="-"/>
            </a:pPr>
            <a:r>
              <a:rPr lang="ko-KR" altLang="en-US" sz="800" dirty="0"/>
              <a:t>바이러스에 취약한 인간의 몸을 완전히 기계로 전환시키는 프로젝트진행</a:t>
            </a:r>
            <a:endParaRPr lang="en-US" altLang="ko-KR" sz="800" dirty="0"/>
          </a:p>
          <a:p>
            <a:pPr marL="171450" indent="-171450">
              <a:buFontTx/>
              <a:buChar char="-"/>
            </a:pPr>
            <a:r>
              <a:rPr lang="ko-KR" altLang="en-US" sz="800" dirty="0"/>
              <a:t>주인공의 부모님이 바이러스로 인해 사망</a:t>
            </a:r>
            <a:endParaRPr lang="en-US" altLang="ko-KR" sz="800" dirty="0"/>
          </a:p>
          <a:p>
            <a:pPr marL="171450" indent="-171450">
              <a:buFontTx/>
              <a:buChar char="-"/>
            </a:pPr>
            <a:r>
              <a:rPr lang="ko-KR" altLang="en-US" sz="800" dirty="0"/>
              <a:t>주인공은 바이러스로 인해 </a:t>
            </a:r>
            <a:r>
              <a:rPr lang="ko-KR" altLang="en-US" sz="800" dirty="0" err="1"/>
              <a:t>한쪽폐와</a:t>
            </a:r>
            <a:r>
              <a:rPr lang="ko-KR" altLang="en-US" sz="800" dirty="0"/>
              <a:t> </a:t>
            </a:r>
            <a:r>
              <a:rPr lang="ko-KR" altLang="en-US" sz="800" dirty="0" err="1"/>
              <a:t>왼쪽눈</a:t>
            </a:r>
            <a:r>
              <a:rPr lang="en-US" altLang="ko-KR" sz="800" dirty="0"/>
              <a:t>, </a:t>
            </a:r>
            <a:r>
              <a:rPr lang="ko-KR" altLang="en-US" sz="800" dirty="0" err="1"/>
              <a:t>오론손</a:t>
            </a:r>
            <a:r>
              <a:rPr lang="ko-KR" altLang="en-US" sz="800" dirty="0"/>
              <a:t> 기능을 잃는다</a:t>
            </a:r>
            <a:r>
              <a:rPr lang="en-US" altLang="ko-KR" sz="800" dirty="0"/>
              <a:t>.</a:t>
            </a:r>
            <a:endParaRPr lang="ko-KR" altLang="en-US" sz="800" dirty="0"/>
          </a:p>
        </p:txBody>
      </p:sp>
      <p:sp>
        <p:nvSpPr>
          <p:cNvPr id="19" name="타원 18"/>
          <p:cNvSpPr/>
          <p:nvPr/>
        </p:nvSpPr>
        <p:spPr>
          <a:xfrm>
            <a:off x="8058149" y="3084767"/>
            <a:ext cx="750278" cy="7502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2090</a:t>
            </a:r>
            <a:endParaRPr lang="ko-KR" altLang="en-US" dirty="0"/>
          </a:p>
        </p:txBody>
      </p:sp>
      <p:sp>
        <p:nvSpPr>
          <p:cNvPr id="20" name="설명선 2(강조선) 19"/>
          <p:cNvSpPr/>
          <p:nvPr/>
        </p:nvSpPr>
        <p:spPr>
          <a:xfrm>
            <a:off x="10357339" y="4111027"/>
            <a:ext cx="1565031" cy="1182260"/>
          </a:xfrm>
          <a:prstGeom prst="accentCallout2">
            <a:avLst>
              <a:gd name="adj1" fmla="val 18750"/>
              <a:gd name="adj2" fmla="val -8333"/>
              <a:gd name="adj3" fmla="val 18711"/>
              <a:gd name="adj4" fmla="val -32966"/>
              <a:gd name="adj5" fmla="val -23148"/>
              <a:gd name="adj6" fmla="val -49471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171450" indent="-171450">
              <a:buFontTx/>
              <a:buChar char="-"/>
            </a:pPr>
            <a:r>
              <a:rPr lang="ko-KR" altLang="en-US" sz="800" dirty="0"/>
              <a:t>사이버하트를 장착한 완전한 </a:t>
            </a:r>
            <a:r>
              <a:rPr lang="ko-KR" altLang="en-US" sz="800" dirty="0" err="1"/>
              <a:t>휴먼로이드의</a:t>
            </a:r>
            <a:r>
              <a:rPr lang="ko-KR" altLang="en-US" sz="800" dirty="0"/>
              <a:t> 완성을 앞두고 사이버하트를 </a:t>
            </a:r>
            <a:r>
              <a:rPr lang="ko-KR" altLang="en-US" sz="800" dirty="0" err="1"/>
              <a:t>도난당한</a:t>
            </a:r>
            <a:r>
              <a:rPr lang="ko-KR" altLang="en-US" sz="800" dirty="0"/>
              <a:t> 주인공은 사이버하트를 </a:t>
            </a:r>
            <a:r>
              <a:rPr lang="ko-KR" altLang="en-US" sz="800" dirty="0" err="1"/>
              <a:t>찾기위해</a:t>
            </a:r>
            <a:r>
              <a:rPr lang="ko-KR" altLang="en-US" sz="800" dirty="0"/>
              <a:t> 스스로를 개조하고 사이버하트를 찾으러 </a:t>
            </a:r>
            <a:r>
              <a:rPr lang="ko-KR" altLang="en-US" sz="800" dirty="0" err="1"/>
              <a:t>반로봇단체를</a:t>
            </a:r>
            <a:r>
              <a:rPr lang="ko-KR" altLang="en-US" sz="800" dirty="0"/>
              <a:t> 소탕하는 모험을 한다</a:t>
            </a:r>
            <a:r>
              <a:rPr lang="en-US" altLang="ko-KR" sz="800" dirty="0"/>
              <a:t>.</a:t>
            </a:r>
            <a:endParaRPr lang="ko-KR" altLang="en-US" sz="800" dirty="0"/>
          </a:p>
        </p:txBody>
      </p:sp>
      <p:sp>
        <p:nvSpPr>
          <p:cNvPr id="21" name="타원 20"/>
          <p:cNvSpPr/>
          <p:nvPr/>
        </p:nvSpPr>
        <p:spPr>
          <a:xfrm>
            <a:off x="10343036" y="3203041"/>
            <a:ext cx="495652" cy="49565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 smtClean="0"/>
              <a:t>S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9382258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시놉시스</a:t>
            </a:r>
            <a:r>
              <a:rPr lang="en-US" altLang="ko-KR" dirty="0"/>
              <a:t>(</a:t>
            </a:r>
            <a:r>
              <a:rPr lang="ko-KR" altLang="en-US" dirty="0"/>
              <a:t>세계관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ko-KR" altLang="en-US" sz="1800" b="0" dirty="0"/>
              <a:t>서기 </a:t>
            </a:r>
            <a:r>
              <a:rPr lang="en-US" altLang="ko-KR" sz="1800" b="0" dirty="0"/>
              <a:t>2105</a:t>
            </a:r>
            <a:r>
              <a:rPr lang="ko-KR" altLang="en-US" sz="1800" b="0" dirty="0"/>
              <a:t>년 기계화된 문명의 사이버테크놀로지의 시대이다</a:t>
            </a:r>
            <a:r>
              <a:rPr lang="en-US" altLang="ko-KR" sz="1800" b="0" dirty="0"/>
              <a:t>.</a:t>
            </a:r>
          </a:p>
          <a:p>
            <a:pPr>
              <a:lnSpc>
                <a:spcPct val="100000"/>
              </a:lnSpc>
            </a:pPr>
            <a:r>
              <a:rPr lang="ko-KR" altLang="en-US" sz="1800" b="0" dirty="0"/>
              <a:t>완전한 네트워크의 시대이며 전기에너지의 생산을 위해 대규모 에너지공장과 부품생산지대가 </a:t>
            </a:r>
            <a:r>
              <a:rPr lang="ko-KR" altLang="en-US" sz="1800" b="0" dirty="0" err="1"/>
              <a:t>덮혀</a:t>
            </a:r>
            <a:r>
              <a:rPr lang="ko-KR" altLang="en-US" sz="1800" b="0" dirty="0"/>
              <a:t> 있다</a:t>
            </a:r>
            <a:r>
              <a:rPr lang="en-US" altLang="ko-KR" sz="1800" b="0" dirty="0"/>
              <a:t>. </a:t>
            </a:r>
            <a:r>
              <a:rPr lang="ko-KR" altLang="en-US" sz="1800" b="0" dirty="0"/>
              <a:t>자연을 파괴해서 현실세계는 </a:t>
            </a:r>
            <a:r>
              <a:rPr lang="ko-KR" altLang="en-US" sz="1800" b="0" dirty="0" err="1"/>
              <a:t>어둠고</a:t>
            </a:r>
            <a:r>
              <a:rPr lang="ko-KR" altLang="en-US" sz="1800" b="0" dirty="0"/>
              <a:t> 공해로 인한 스모그가 </a:t>
            </a:r>
            <a:r>
              <a:rPr lang="ko-KR" altLang="en-US" sz="1800" b="0" dirty="0" err="1"/>
              <a:t>온세상을</a:t>
            </a:r>
            <a:r>
              <a:rPr lang="ko-KR" altLang="en-US" sz="1800" b="0" dirty="0"/>
              <a:t> 뒤덮고 있다</a:t>
            </a:r>
            <a:r>
              <a:rPr lang="en-US" altLang="ko-KR" sz="1800" b="0" dirty="0"/>
              <a:t>. </a:t>
            </a:r>
            <a:r>
              <a:rPr lang="ko-KR" altLang="en-US" sz="1800" b="0" dirty="0"/>
              <a:t>과거의 모든 아름다운 것들은 가상세계에서 재현되어있다</a:t>
            </a:r>
            <a:r>
              <a:rPr lang="en-US" altLang="ko-KR" sz="1800" b="0" dirty="0"/>
              <a:t>. </a:t>
            </a:r>
            <a:r>
              <a:rPr lang="ko-KR" altLang="en-US" sz="1800" b="0" dirty="0"/>
              <a:t>대부분이 자동화 되어있어 주 소비자는 인간과 기계화 인간들이며 완전한 </a:t>
            </a:r>
            <a:r>
              <a:rPr lang="ko-KR" altLang="en-US" sz="1800" b="0" dirty="0" err="1"/>
              <a:t>휴머노이드는</a:t>
            </a:r>
            <a:r>
              <a:rPr lang="ko-KR" altLang="en-US" sz="1800" b="0" dirty="0"/>
              <a:t> 존재하지 않는다</a:t>
            </a:r>
            <a:r>
              <a:rPr lang="en-US" altLang="ko-KR" sz="1800" b="0" dirty="0"/>
              <a:t>.</a:t>
            </a:r>
          </a:p>
          <a:p>
            <a:pPr>
              <a:lnSpc>
                <a:spcPct val="100000"/>
              </a:lnSpc>
            </a:pPr>
            <a:r>
              <a:rPr lang="ko-KR" altLang="en-US" sz="1800" b="0" dirty="0"/>
              <a:t>과학기술의 발전이 많이 진행된 미래세계</a:t>
            </a:r>
            <a:r>
              <a:rPr lang="en-US" altLang="ko-KR" sz="1800" b="0" dirty="0"/>
              <a:t>, </a:t>
            </a:r>
            <a:r>
              <a:rPr lang="ko-KR" altLang="en-US" sz="1800" b="0" dirty="0"/>
              <a:t>하지만 완전한 </a:t>
            </a:r>
            <a:r>
              <a:rPr lang="ko-KR" altLang="en-US" sz="1800" b="0" dirty="0" err="1"/>
              <a:t>안드로이드는</a:t>
            </a:r>
            <a:r>
              <a:rPr lang="ko-KR" altLang="en-US" sz="1800" b="0" dirty="0"/>
              <a:t> 완성되기 전 시대 이다</a:t>
            </a:r>
            <a:r>
              <a:rPr lang="en-US" altLang="ko-KR" sz="1800" b="0" dirty="0"/>
              <a:t>. </a:t>
            </a:r>
            <a:r>
              <a:rPr lang="ko-KR" altLang="en-US" sz="1800" b="0" dirty="0"/>
              <a:t>많은 인공 장기 및 대체품을 자연스럽게 사용하지만 핵심 부분인 뇌와 심장과 번식기능은 완성할 수 없었다</a:t>
            </a:r>
            <a:r>
              <a:rPr lang="en-US" altLang="ko-KR" sz="1800" b="0" dirty="0"/>
              <a:t>. </a:t>
            </a:r>
            <a:r>
              <a:rPr lang="ko-KR" altLang="en-US" sz="1800" b="0" dirty="0"/>
              <a:t>많은 부분이 인간을 대신해서 로봇으로 대체되어 편리한 삶을 살고 있지만 인구수는 급격히 줄어들어 종족보전의 위기가 느껴지는 시대이다</a:t>
            </a:r>
            <a:r>
              <a:rPr lang="en-US" altLang="ko-KR" sz="1800" b="0" dirty="0"/>
              <a:t>. </a:t>
            </a:r>
            <a:r>
              <a:rPr lang="ko-KR" altLang="en-US" sz="1800" b="0" dirty="0"/>
              <a:t>과학은 계속 발달되었지만 기계와 자동화의 증가로 인해 </a:t>
            </a:r>
            <a:r>
              <a:rPr lang="ko-KR" altLang="en-US" sz="1800" b="0" dirty="0" err="1"/>
              <a:t>인간의외형은</a:t>
            </a:r>
            <a:r>
              <a:rPr lang="ko-KR" altLang="en-US" sz="1800" b="0" dirty="0"/>
              <a:t> 약해져 가고 대체된 기계장비들은 에너지를 소모하는 형태이다</a:t>
            </a:r>
            <a:r>
              <a:rPr lang="en-US" altLang="ko-KR" sz="1800" b="0" dirty="0"/>
              <a:t>. </a:t>
            </a:r>
            <a:r>
              <a:rPr lang="ko-KR" altLang="en-US" sz="1800" b="0" dirty="0"/>
              <a:t>오래 </a:t>
            </a:r>
            <a:r>
              <a:rPr lang="ko-KR" altLang="en-US" sz="1800" b="0" dirty="0" err="1"/>
              <a:t>살기위해서는</a:t>
            </a:r>
            <a:r>
              <a:rPr lang="ko-KR" altLang="en-US" sz="1800" b="0" dirty="0"/>
              <a:t> 더 많은 에너지가 필요하게 되고 자원은 급속히 고갈된다</a:t>
            </a:r>
            <a:r>
              <a:rPr lang="en-US" altLang="ko-KR" sz="1800" b="0" dirty="0"/>
              <a:t>. </a:t>
            </a:r>
            <a:r>
              <a:rPr lang="ko-KR" altLang="en-US" sz="1800" b="0" dirty="0"/>
              <a:t>무한 에너지 연구에 갈망은 더욱 커지지만 유한한 에너지를 사용하는 로봇과 공장들은 </a:t>
            </a:r>
            <a:r>
              <a:rPr lang="ko-KR" altLang="en-US" sz="1800" b="0" dirty="0" err="1"/>
              <a:t>하나둘씩</a:t>
            </a:r>
            <a:r>
              <a:rPr lang="ko-KR" altLang="en-US" sz="1800" b="0" dirty="0"/>
              <a:t> 에너지 부족으로 정지하거나 점점 약해져 간다</a:t>
            </a:r>
            <a:r>
              <a:rPr lang="en-US" altLang="ko-KR" sz="1800" b="0" dirty="0"/>
              <a:t>. </a:t>
            </a:r>
            <a:r>
              <a:rPr lang="ko-KR" altLang="en-US" sz="1800" b="0" dirty="0"/>
              <a:t>에너지를 둘러싼 각국의 쟁탈전은 급기야 </a:t>
            </a:r>
            <a:r>
              <a:rPr lang="en-US" altLang="ko-KR" sz="1800" b="0" dirty="0"/>
              <a:t>2</a:t>
            </a:r>
            <a:r>
              <a:rPr lang="ko-KR" altLang="en-US" sz="1800" b="0" dirty="0"/>
              <a:t>개의 세력으로 나누어진다</a:t>
            </a:r>
            <a:r>
              <a:rPr lang="en-US" altLang="ko-KR" sz="1800" b="0" dirty="0"/>
              <a:t>. </a:t>
            </a:r>
            <a:r>
              <a:rPr lang="ko-KR" altLang="en-US" sz="1800" b="0" dirty="0"/>
              <a:t>기술과 로봇의 힘을 맹신하는 집단과 인간의 감정과 자연으로의 회귀를 </a:t>
            </a:r>
            <a:r>
              <a:rPr lang="ko-KR" altLang="en-US" sz="1800" b="0" dirty="0" err="1"/>
              <a:t>꿈꾸는집단으로</a:t>
            </a:r>
            <a:r>
              <a:rPr lang="ko-KR" altLang="en-US" sz="1800" b="0" dirty="0"/>
              <a:t> 분리되고 생존을 위한 대결이 이어지고 있다</a:t>
            </a:r>
            <a:r>
              <a:rPr lang="en-US" altLang="ko-KR" sz="1800" b="0" dirty="0"/>
              <a:t>.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A31F0-DC5C-45F6-BF16-81D1F0F2C2F7}" type="datetime1">
              <a:rPr lang="ko-KR" altLang="en-US" smtClean="0"/>
              <a:t>2020-02-06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Copyright(c)2020. All rights reserved by </a:t>
            </a:r>
            <a:r>
              <a:rPr lang="en-US" altLang="ko-KR" dirty="0" err="1"/>
              <a:t>Kyungho.lee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02041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시놉시스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배경설정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9069083" y="1825625"/>
            <a:ext cx="3038453" cy="4351338"/>
          </a:xfrm>
        </p:spPr>
        <p:txBody>
          <a:bodyPr>
            <a:normAutofit/>
          </a:bodyPr>
          <a:lstStyle/>
          <a:p>
            <a:r>
              <a:rPr lang="ko-KR" altLang="en-US" sz="2400" b="0" dirty="0"/>
              <a:t>서기 </a:t>
            </a:r>
            <a:r>
              <a:rPr lang="en-US" altLang="ko-KR" sz="2400" b="0" dirty="0"/>
              <a:t>2112</a:t>
            </a:r>
            <a:r>
              <a:rPr lang="ko-KR" altLang="en-US" sz="2400" b="0" dirty="0"/>
              <a:t>년 미래</a:t>
            </a:r>
            <a:r>
              <a:rPr lang="en-US" altLang="ko-KR" sz="2400" b="0" dirty="0"/>
              <a:t>,</a:t>
            </a:r>
          </a:p>
          <a:p>
            <a:r>
              <a:rPr lang="ko-KR" altLang="en-US" sz="2400" b="0" dirty="0"/>
              <a:t>도시와 도시주변</a:t>
            </a:r>
            <a:endParaRPr lang="en-US" altLang="ko-KR" sz="2400" b="0" dirty="0"/>
          </a:p>
          <a:p>
            <a:endParaRPr lang="en-US" altLang="ko-KR" sz="2400" b="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A31F0-DC5C-45F6-BF16-81D1F0F2C2F7}" type="datetime1">
              <a:rPr lang="ko-KR" altLang="en-US" smtClean="0"/>
              <a:t>2020-02-06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Copyright(c)2020. All rights reserved by Kyungho.lee.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7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4013" y="1851322"/>
            <a:ext cx="6571877" cy="3764032"/>
          </a:xfrm>
          <a:prstGeom prst="rect">
            <a:avLst/>
          </a:prstGeom>
        </p:spPr>
      </p:pic>
      <p:pic>
        <p:nvPicPr>
          <p:cNvPr id="6146" name="Picture 2" descr="#meme #bruh #app">
            <a:extLst>
              <a:ext uri="{FF2B5EF4-FFF2-40B4-BE49-F238E27FC236}">
                <a16:creationId xmlns:a16="http://schemas.microsoft.com/office/drawing/2014/main" xmlns="" id="{B716312C-C5BA-4D90-8E3F-6DBEBC4249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70" y="1242646"/>
            <a:ext cx="2920648" cy="518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57658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시놉시스</a:t>
            </a:r>
            <a:r>
              <a:rPr lang="en-US" altLang="ko-KR" dirty="0"/>
              <a:t>(Synopsis)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55784" y="1825625"/>
            <a:ext cx="10498015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ko-KR" altLang="en-US" sz="2000" b="0" dirty="0"/>
              <a:t>주제 </a:t>
            </a:r>
            <a:r>
              <a:rPr lang="en-US" altLang="ko-KR" sz="2000" b="0" dirty="0"/>
              <a:t>: </a:t>
            </a:r>
            <a:r>
              <a:rPr lang="ko-KR" altLang="en-US" sz="2000" b="0" dirty="0"/>
              <a:t>인간의 육체와 정신을 대체하는 로봇세상은 인간에게 어떤 미래를 가져다 줄까</a:t>
            </a:r>
            <a:r>
              <a:rPr lang="en-US" altLang="ko-KR" sz="2000" b="0" dirty="0"/>
              <a:t>?</a:t>
            </a:r>
          </a:p>
          <a:p>
            <a:pPr>
              <a:lnSpc>
                <a:spcPct val="100000"/>
              </a:lnSpc>
            </a:pPr>
            <a:r>
              <a:rPr lang="ko-KR" altLang="en-US" sz="2000" b="0" dirty="0"/>
              <a:t>목표 </a:t>
            </a:r>
            <a:r>
              <a:rPr lang="en-US" altLang="ko-KR" sz="2000" b="0" dirty="0"/>
              <a:t>: </a:t>
            </a:r>
            <a:r>
              <a:rPr lang="ko-KR" altLang="en-US" sz="2000" b="0" dirty="0"/>
              <a:t>무한에너지 사이버하트는 인간의 영혼을 재료로 만든 </a:t>
            </a:r>
            <a:r>
              <a:rPr lang="ko-KR" altLang="en-US" sz="2000" b="0" dirty="0" err="1"/>
              <a:t>초월적과학의</a:t>
            </a:r>
            <a:r>
              <a:rPr lang="ko-KR" altLang="en-US" sz="2000" b="0" dirty="0"/>
              <a:t> 산물 이다</a:t>
            </a:r>
            <a:r>
              <a:rPr lang="en-US" altLang="ko-KR" sz="2000" b="0" dirty="0"/>
              <a:t>. </a:t>
            </a:r>
            <a:r>
              <a:rPr lang="ko-KR" altLang="en-US" sz="2000" b="0" dirty="0"/>
              <a:t>사이버하트를 장착한 완전한 </a:t>
            </a:r>
            <a:r>
              <a:rPr lang="ko-KR" altLang="en-US" sz="2000" b="0" dirty="0" err="1"/>
              <a:t>휴머노이드를</a:t>
            </a:r>
            <a:r>
              <a:rPr lang="ko-KR" altLang="en-US" sz="2000" b="0" dirty="0"/>
              <a:t> 완성하기 위한 주인공의 모험을 다룬다</a:t>
            </a:r>
            <a:r>
              <a:rPr lang="en-US" altLang="ko-KR" sz="2000" b="0" dirty="0"/>
              <a:t>.</a:t>
            </a:r>
          </a:p>
          <a:p>
            <a:pPr>
              <a:lnSpc>
                <a:spcPct val="100000"/>
              </a:lnSpc>
            </a:pPr>
            <a:r>
              <a:rPr lang="ko-KR" altLang="en-US" sz="2000" b="0" dirty="0" err="1"/>
              <a:t>메인플롯</a:t>
            </a:r>
            <a:r>
              <a:rPr lang="ko-KR" altLang="en-US" sz="2000" b="0" dirty="0"/>
              <a:t> </a:t>
            </a:r>
            <a:r>
              <a:rPr lang="en-US" altLang="ko-KR" sz="2000" b="0" dirty="0"/>
              <a:t>: cyber heart</a:t>
            </a:r>
            <a:r>
              <a:rPr lang="ko-KR" altLang="en-US" sz="2000" b="0" dirty="0"/>
              <a:t>를 도난 당한 후 자신의 몸을 </a:t>
            </a:r>
            <a:r>
              <a:rPr lang="ko-KR" altLang="en-US" sz="2000" b="0" dirty="0" err="1"/>
              <a:t>전투형으로</a:t>
            </a:r>
            <a:r>
              <a:rPr lang="ko-KR" altLang="en-US" sz="2000" b="0" dirty="0"/>
              <a:t> 개조한 주인공</a:t>
            </a:r>
            <a:r>
              <a:rPr lang="en-US" altLang="ko-KR" sz="2000" b="0" dirty="0"/>
              <a:t>(</a:t>
            </a:r>
            <a:r>
              <a:rPr lang="ko-KR" altLang="en-US" sz="2000" b="0" dirty="0" err="1"/>
              <a:t>샤롯</a:t>
            </a:r>
            <a:r>
              <a:rPr lang="en-US" altLang="ko-KR" sz="2000" b="0" dirty="0"/>
              <a:t>)</a:t>
            </a:r>
            <a:r>
              <a:rPr lang="ko-KR" altLang="en-US" sz="2000" b="0" dirty="0"/>
              <a:t>이 </a:t>
            </a:r>
            <a:r>
              <a:rPr lang="ko-KR" altLang="en-US" sz="2000" b="0" dirty="0" err="1"/>
              <a:t>어시스턴트</a:t>
            </a:r>
            <a:r>
              <a:rPr lang="en-US" altLang="ko-KR" sz="2000" b="0" dirty="0"/>
              <a:t> </a:t>
            </a:r>
            <a:r>
              <a:rPr lang="ko-KR" altLang="en-US" sz="2000" b="0" dirty="0"/>
              <a:t>지능</a:t>
            </a:r>
            <a:r>
              <a:rPr lang="en-US" altLang="ko-KR" sz="2000" b="0" dirty="0"/>
              <a:t>(</a:t>
            </a:r>
            <a:r>
              <a:rPr lang="ko-KR" altLang="en-US" sz="2000" b="0" dirty="0" err="1"/>
              <a:t>알프</a:t>
            </a:r>
            <a:r>
              <a:rPr lang="en-US" altLang="ko-KR" sz="2000" b="0" dirty="0"/>
              <a:t>)</a:t>
            </a:r>
            <a:r>
              <a:rPr lang="ko-KR" altLang="en-US" sz="2000" b="0" dirty="0"/>
              <a:t>의 도움으로 </a:t>
            </a:r>
            <a:r>
              <a:rPr lang="en-US" altLang="ko-KR" sz="2000" b="0" dirty="0"/>
              <a:t>BH</a:t>
            </a:r>
            <a:r>
              <a:rPr lang="ko-KR" altLang="en-US" sz="2000" b="0" dirty="0"/>
              <a:t> 단체의 본부를 찾아냈다</a:t>
            </a:r>
            <a:r>
              <a:rPr lang="en-US" altLang="ko-KR" sz="2000" b="0" dirty="0"/>
              <a:t>. </a:t>
            </a:r>
            <a:r>
              <a:rPr lang="ko-KR" altLang="en-US" sz="2000" b="0" dirty="0"/>
              <a:t>무사히 잠입한 </a:t>
            </a:r>
            <a:r>
              <a:rPr lang="ko-KR" altLang="en-US" sz="2000" b="0" dirty="0" err="1"/>
              <a:t>샤롯은</a:t>
            </a:r>
            <a:r>
              <a:rPr lang="ko-KR" altLang="en-US" sz="2000" b="0" dirty="0"/>
              <a:t> 사이보그와 공격로봇을 따돌리고 총지휘자 </a:t>
            </a:r>
            <a:r>
              <a:rPr lang="ko-KR" altLang="en-US" sz="2000" b="0" dirty="0" err="1"/>
              <a:t>이바노프의</a:t>
            </a:r>
            <a:r>
              <a:rPr lang="ko-KR" altLang="en-US" sz="2000" b="0" dirty="0"/>
              <a:t> </a:t>
            </a:r>
            <a:r>
              <a:rPr lang="ko-KR" altLang="en-US" sz="2000" b="0" dirty="0" err="1"/>
              <a:t>연구동에</a:t>
            </a:r>
            <a:r>
              <a:rPr lang="ko-KR" altLang="en-US" sz="2000" b="0" dirty="0"/>
              <a:t> 도착해서 마지막 전투를 벌인다</a:t>
            </a:r>
            <a:r>
              <a:rPr lang="en-US" altLang="ko-KR" sz="2000" b="0" dirty="0"/>
              <a:t>.</a:t>
            </a:r>
          </a:p>
          <a:p>
            <a:pPr>
              <a:lnSpc>
                <a:spcPct val="100000"/>
              </a:lnSpc>
            </a:pPr>
            <a:r>
              <a:rPr lang="en-US" altLang="ko-KR" sz="2000" b="0" dirty="0"/>
              <a:t>Cyber Heart </a:t>
            </a:r>
            <a:r>
              <a:rPr lang="ko-KR" altLang="en-US" sz="2000" b="0" dirty="0"/>
              <a:t>는 </a:t>
            </a:r>
            <a:r>
              <a:rPr lang="ko-KR" altLang="en-US" sz="2000" b="0" dirty="0" err="1"/>
              <a:t>무한의동력을</a:t>
            </a:r>
            <a:r>
              <a:rPr lang="ko-KR" altLang="en-US" sz="2000" b="0" dirty="0"/>
              <a:t> 가능하게 하는 에너지원이다</a:t>
            </a:r>
            <a:r>
              <a:rPr lang="en-US" altLang="ko-KR" sz="2000" b="0" dirty="0"/>
              <a:t>. </a:t>
            </a:r>
            <a:r>
              <a:rPr lang="ko-KR" altLang="en-US" sz="2000" b="0" dirty="0"/>
              <a:t>최종적으로 </a:t>
            </a:r>
            <a:r>
              <a:rPr lang="ko-KR" altLang="en-US" sz="2000" b="0" dirty="0" err="1"/>
              <a:t>샤롯에</a:t>
            </a:r>
            <a:r>
              <a:rPr lang="ko-KR" altLang="en-US" sz="2000" b="0" dirty="0"/>
              <a:t> 의해 완성되었으나 그 원리와 제작방법은 베일에 쌓여있다</a:t>
            </a:r>
            <a:r>
              <a:rPr lang="en-US" altLang="ko-KR" sz="2000" b="0" dirty="0"/>
              <a:t>. </a:t>
            </a:r>
            <a:r>
              <a:rPr lang="ko-KR" altLang="en-US" sz="2000" b="0" dirty="0"/>
              <a:t>제작자인 </a:t>
            </a:r>
            <a:r>
              <a:rPr lang="ko-KR" altLang="en-US" sz="2000" b="0" dirty="0" err="1"/>
              <a:t>샤롯도</a:t>
            </a:r>
            <a:r>
              <a:rPr lang="ko-KR" altLang="en-US" sz="2000" b="0" dirty="0"/>
              <a:t> 우연에 의해 완성되어 동일한 상황을 재현하지 못하고 있다</a:t>
            </a:r>
            <a:r>
              <a:rPr lang="en-US" altLang="ko-KR" sz="2000" b="0" dirty="0"/>
              <a:t>. </a:t>
            </a:r>
            <a:r>
              <a:rPr lang="ko-KR" altLang="en-US" sz="2000" b="0" dirty="0" err="1"/>
              <a:t>샤롯이</a:t>
            </a:r>
            <a:r>
              <a:rPr lang="ko-KR" altLang="en-US" sz="2000" b="0" dirty="0"/>
              <a:t> 사이버하트를 찾으려고 하는 이유는 사이버하트의 원동력을 </a:t>
            </a:r>
            <a:r>
              <a:rPr lang="ko-KR" altLang="en-US" sz="2000" b="0" dirty="0" err="1"/>
              <a:t>감춰야할</a:t>
            </a:r>
            <a:r>
              <a:rPr lang="ko-KR" altLang="en-US" sz="2000" b="0" dirty="0"/>
              <a:t> 이유가 있어서 이다</a:t>
            </a:r>
            <a:r>
              <a:rPr lang="en-US" altLang="ko-KR" sz="2000" b="0" dirty="0"/>
              <a:t>. </a:t>
            </a:r>
            <a:r>
              <a:rPr lang="ko-KR" altLang="en-US" sz="2000" b="0" dirty="0"/>
              <a:t>무사히 사이버 하트를 회수하고 사이버하트를 이용해 스스로가 완전한 </a:t>
            </a:r>
            <a:r>
              <a:rPr lang="ko-KR" altLang="en-US" sz="2000" b="0" dirty="0" err="1"/>
              <a:t>휴머로이드가</a:t>
            </a:r>
            <a:r>
              <a:rPr lang="ko-KR" altLang="en-US" sz="2000" b="0" dirty="0"/>
              <a:t> </a:t>
            </a:r>
            <a:r>
              <a:rPr lang="ko-KR" altLang="en-US" sz="2000" b="0" dirty="0" err="1"/>
              <a:t>되는것이</a:t>
            </a:r>
            <a:r>
              <a:rPr lang="ko-KR" altLang="en-US" sz="2000" b="0" dirty="0"/>
              <a:t> 목표이다</a:t>
            </a:r>
            <a:r>
              <a:rPr lang="en-US" altLang="ko-KR" sz="2000" b="0" dirty="0"/>
              <a:t>.</a:t>
            </a:r>
            <a:endParaRPr lang="ko-KR" altLang="en-US" sz="2000" b="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A31F0-DC5C-45F6-BF16-81D1F0F2C2F7}" type="datetime1">
              <a:rPr lang="ko-KR" altLang="en-US" smtClean="0"/>
              <a:t>2020-02-06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Copyright(c)2020. All rights reserved by Kyungho.lee.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56656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캐릭터 컨셉</a:t>
            </a:r>
            <a:r>
              <a:rPr lang="en-US" altLang="ko-KR" dirty="0"/>
              <a:t>(character)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153400" y="1225958"/>
            <a:ext cx="3558766" cy="504792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000" dirty="0"/>
              <a:t>Player character</a:t>
            </a:r>
          </a:p>
          <a:p>
            <a:r>
              <a:rPr lang="ko-KR" altLang="en-US" sz="2000" dirty="0"/>
              <a:t>여성 공학박사</a:t>
            </a:r>
            <a:endParaRPr lang="en-US" altLang="ko-KR" sz="2000" dirty="0"/>
          </a:p>
          <a:p>
            <a:r>
              <a:rPr lang="ko-KR" altLang="en-US" sz="2000" dirty="0"/>
              <a:t>자신의 몸 일부를 개조해서 강력한 전투력과 무기개조가 가능 해졌다</a:t>
            </a:r>
            <a:r>
              <a:rPr lang="en-US" altLang="ko-KR" sz="2000" dirty="0"/>
              <a:t>.</a:t>
            </a:r>
          </a:p>
          <a:p>
            <a:r>
              <a:rPr lang="ko-KR" altLang="en-US" sz="2000" dirty="0"/>
              <a:t>기계를 잘 다룬다</a:t>
            </a:r>
            <a:r>
              <a:rPr lang="en-US" altLang="ko-KR" sz="2000" dirty="0"/>
              <a:t>.</a:t>
            </a:r>
          </a:p>
          <a:p>
            <a:r>
              <a:rPr lang="ko-KR" altLang="en-US" sz="2000" dirty="0"/>
              <a:t>머리가 좋다</a:t>
            </a:r>
            <a:r>
              <a:rPr lang="en-US" altLang="ko-KR" sz="2000" dirty="0"/>
              <a:t>.</a:t>
            </a:r>
          </a:p>
          <a:p>
            <a:r>
              <a:rPr lang="ko-KR" altLang="en-US" sz="2000" dirty="0"/>
              <a:t>뭔가 숨기고 있는 비밀이 있다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A31F0-DC5C-45F6-BF16-81D1F0F2C2F7}" type="datetime1">
              <a:rPr lang="ko-KR" altLang="en-US" smtClean="0"/>
              <a:t>2020-02-06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Copyright(c)2020. All rights reserved by Kyungho.lee.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457D-3F5D-4D68-9E2B-BEDE4E031B5C}" type="slidenum">
              <a:rPr lang="ko-KR" altLang="en-US" smtClean="0"/>
              <a:t>9</a:t>
            </a:fld>
            <a:endParaRPr lang="ko-KR" alt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xmlns="" id="{D78C7826-9AE7-41E5-84CE-0780363245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7150" y="1354413"/>
            <a:ext cx="3679536" cy="2756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xmlns="" id="{AE0BF0AE-06FA-4684-941E-99CA506420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625445"/>
            <a:ext cx="1837853" cy="2756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xmlns="" id="{31CB6CA7-C221-4E38-ACBA-1383018E67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6686" y="1378503"/>
            <a:ext cx="2924107" cy="2721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xmlns="" id="{2829FB21-B0E9-4C90-8EC2-352B47B3C3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837" y="4099948"/>
            <a:ext cx="1553890" cy="2282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xmlns="" id="{842DA605-03D2-42D3-9C20-350427DE0B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7363" y="4099949"/>
            <a:ext cx="1795497" cy="2282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xmlns="" id="{B6C840BB-1E4D-4418-901C-ACC255E079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27" r="23242"/>
          <a:stretch/>
        </p:blipFill>
        <p:spPr bwMode="auto">
          <a:xfrm>
            <a:off x="4434608" y="4122437"/>
            <a:ext cx="1706930" cy="2259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Laden with equipment: In one shot Emily had a great deal of alien-blasting equipment attached to her back">
            <a:extLst>
              <a:ext uri="{FF2B5EF4-FFF2-40B4-BE49-F238E27FC236}">
                <a16:creationId xmlns:a16="http://schemas.microsoft.com/office/drawing/2014/main" xmlns="" id="{B2BAC942-6165-4C02-A9F1-3B4F739A50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3285" y="4122437"/>
            <a:ext cx="1623724" cy="2233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62890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1464</TotalTime>
  <Words>1035</Words>
  <Application>Microsoft Office PowerPoint</Application>
  <PresentationFormat>와이드스크린</PresentationFormat>
  <Paragraphs>196</Paragraphs>
  <Slides>21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4" baseType="lpstr">
      <vt:lpstr>맑은 고딕</vt:lpstr>
      <vt:lpstr>Arial</vt:lpstr>
      <vt:lpstr>Office 테마</vt:lpstr>
      <vt:lpstr>Concept design</vt:lpstr>
      <vt:lpstr>History</vt:lpstr>
      <vt:lpstr>목차(contents)</vt:lpstr>
      <vt:lpstr>Keyword</vt:lpstr>
      <vt:lpstr>Chronicle (연대기)</vt:lpstr>
      <vt:lpstr>시놉시스(세계관)</vt:lpstr>
      <vt:lpstr>시놉시스 (배경설정)</vt:lpstr>
      <vt:lpstr>시놉시스(Synopsis)</vt:lpstr>
      <vt:lpstr>캐릭터 컨셉(character)</vt:lpstr>
      <vt:lpstr>캐릭터 디자인 컨셉</vt:lpstr>
      <vt:lpstr>액션</vt:lpstr>
      <vt:lpstr>캐릭터 컨셉(NPC)</vt:lpstr>
      <vt:lpstr>캐릭터 디자인 컨셉(NPC)</vt:lpstr>
      <vt:lpstr>Character (Boss) 전투형</vt:lpstr>
      <vt:lpstr>캐릭터디자인 컨셉</vt:lpstr>
      <vt:lpstr>Character (Boss) 실체</vt:lpstr>
      <vt:lpstr>월드맵</vt:lpstr>
      <vt:lpstr>BH 연구소</vt:lpstr>
      <vt:lpstr>Display </vt:lpstr>
      <vt:lpstr>화면구성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 경호</dc:creator>
  <cp:lastModifiedBy>이 경호</cp:lastModifiedBy>
  <cp:revision>67</cp:revision>
  <dcterms:created xsi:type="dcterms:W3CDTF">2020-01-21T01:52:18Z</dcterms:created>
  <dcterms:modified xsi:type="dcterms:W3CDTF">2020-02-06T11:03:54Z</dcterms:modified>
</cp:coreProperties>
</file>